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03" r:id="rId3"/>
    <p:sldId id="304" r:id="rId4"/>
    <p:sldId id="305" r:id="rId5"/>
    <p:sldId id="306" r:id="rId6"/>
    <p:sldId id="302" r:id="rId7"/>
    <p:sldId id="308" r:id="rId8"/>
    <p:sldId id="310" r:id="rId9"/>
    <p:sldId id="301" r:id="rId10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56F"/>
    <a:srgbClr val="9B4A5A"/>
    <a:srgbClr val="EC6631"/>
    <a:srgbClr val="FFFFFF"/>
    <a:srgbClr val="293272"/>
    <a:srgbClr val="52396C"/>
    <a:srgbClr val="653D68"/>
    <a:srgbClr val="774164"/>
    <a:srgbClr val="AB4F54"/>
    <a:srgbClr val="BC5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55" autoAdjust="0"/>
    <p:restoredTop sz="94660"/>
  </p:normalViewPr>
  <p:slideViewPr>
    <p:cSldViewPr snapToGrid="0">
      <p:cViewPr>
        <p:scale>
          <a:sx n="70" d="100"/>
          <a:sy n="70" d="100"/>
        </p:scale>
        <p:origin x="69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5CEAA-838C-4B89-B6FA-A50BB2E4F558}" type="datetimeFigureOut">
              <a:rPr lang="id-ID" smtClean="0"/>
              <a:t>21/12/2020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75EA4-2CFD-4A17-9989-4E2E497AF1A7}" type="slidenum">
              <a:rPr lang="id-ID" smtClean="0"/>
              <a:t>‹nº›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171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19650" cy="6858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884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430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990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3403600"/>
            <a:ext cx="12192000" cy="34544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528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940800" y="0"/>
            <a:ext cx="3251200" cy="6858000"/>
          </a:xfrm>
        </p:spPr>
        <p:txBody>
          <a:bodyPr/>
          <a:lstStyle/>
          <a:p>
            <a:endParaRPr lang="id-ID"/>
          </a:p>
        </p:txBody>
      </p:sp>
      <p:sp>
        <p:nvSpPr>
          <p:cNvPr id="3" name="Rectangle 2"/>
          <p:cNvSpPr/>
          <p:nvPr userDrawn="1"/>
        </p:nvSpPr>
        <p:spPr>
          <a:xfrm>
            <a:off x="5765800" y="0"/>
            <a:ext cx="3175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992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8193F-C3D3-426B-8C19-A296F74DE205}" type="datetimeFigureOut">
              <a:rPr lang="id-ID" smtClean="0"/>
              <a:t>21/12/2020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A48A6-EE40-4107-A81F-211C782FE974}" type="slidenum">
              <a:rPr lang="id-ID" smtClean="0"/>
              <a:t>‹nº›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265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75" r:id="rId3"/>
    <p:sldLayoutId id="2147483651" r:id="rId4"/>
    <p:sldLayoutId id="214748367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441A8BB-EB55-4891-AE4F-435D732F685C}"/>
              </a:ext>
            </a:extLst>
          </p:cNvPr>
          <p:cNvGrpSpPr/>
          <p:nvPr/>
        </p:nvGrpSpPr>
        <p:grpSpPr>
          <a:xfrm>
            <a:off x="1" y="0"/>
            <a:ext cx="3523128" cy="6858000"/>
            <a:chOff x="1" y="0"/>
            <a:chExt cx="3523128" cy="6858000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4B67CAFB-0917-4A87-B378-BB7187AC9384}"/>
                </a:ext>
              </a:extLst>
            </p:cNvPr>
            <p:cNvSpPr/>
            <p:nvPr/>
          </p:nvSpPr>
          <p:spPr>
            <a:xfrm>
              <a:off x="394448" y="0"/>
              <a:ext cx="407898" cy="6858000"/>
            </a:xfrm>
            <a:prstGeom prst="rect">
              <a:avLst/>
            </a:prstGeom>
            <a:solidFill>
              <a:srgbClr val="DC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12BA5891-A6EC-446E-A317-95C52DFF2DD4}"/>
                </a:ext>
              </a:extLst>
            </p:cNvPr>
            <p:cNvSpPr/>
            <p:nvPr/>
          </p:nvSpPr>
          <p:spPr>
            <a:xfrm>
              <a:off x="1" y="0"/>
              <a:ext cx="407898" cy="6858000"/>
            </a:xfrm>
            <a:prstGeom prst="rect">
              <a:avLst/>
            </a:prstGeom>
            <a:solidFill>
              <a:srgbClr val="EC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4B05A9F-BBA9-4931-A272-9238AA49D03E}"/>
                </a:ext>
              </a:extLst>
            </p:cNvPr>
            <p:cNvSpPr/>
            <p:nvPr/>
          </p:nvSpPr>
          <p:spPr>
            <a:xfrm>
              <a:off x="788895" y="0"/>
              <a:ext cx="407898" cy="6858000"/>
            </a:xfrm>
            <a:prstGeom prst="rect">
              <a:avLst/>
            </a:prstGeom>
            <a:solidFill>
              <a:srgbClr val="BC5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E29F6147-159B-4893-8C23-538B71AA3259}"/>
                </a:ext>
              </a:extLst>
            </p:cNvPr>
            <p:cNvSpPr/>
            <p:nvPr/>
          </p:nvSpPr>
          <p:spPr>
            <a:xfrm>
              <a:off x="1183342" y="0"/>
              <a:ext cx="407898" cy="6858000"/>
            </a:xfrm>
            <a:prstGeom prst="rect">
              <a:avLst/>
            </a:prstGeom>
            <a:solidFill>
              <a:srgbClr val="AB4F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D5451C30-4654-4F5A-9328-44904118813B}"/>
                </a:ext>
              </a:extLst>
            </p:cNvPr>
            <p:cNvSpPr/>
            <p:nvPr/>
          </p:nvSpPr>
          <p:spPr>
            <a:xfrm>
              <a:off x="1577789" y="0"/>
              <a:ext cx="407898" cy="6858000"/>
            </a:xfrm>
            <a:prstGeom prst="rect">
              <a:avLst/>
            </a:prstGeom>
            <a:solidFill>
              <a:srgbClr val="7741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8704CDCC-44CC-4BBD-B381-2E1149B97210}"/>
                </a:ext>
              </a:extLst>
            </p:cNvPr>
            <p:cNvSpPr/>
            <p:nvPr/>
          </p:nvSpPr>
          <p:spPr>
            <a:xfrm>
              <a:off x="1972236" y="0"/>
              <a:ext cx="407898" cy="6858000"/>
            </a:xfrm>
            <a:prstGeom prst="rect">
              <a:avLst/>
            </a:prstGeom>
            <a:solidFill>
              <a:srgbClr val="653D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D734A23C-C799-450B-BC16-218EF6717ACD}"/>
                </a:ext>
              </a:extLst>
            </p:cNvPr>
            <p:cNvSpPr/>
            <p:nvPr/>
          </p:nvSpPr>
          <p:spPr>
            <a:xfrm>
              <a:off x="2346510" y="0"/>
              <a:ext cx="407898" cy="6858000"/>
            </a:xfrm>
            <a:prstGeom prst="rect">
              <a:avLst/>
            </a:prstGeom>
            <a:solidFill>
              <a:srgbClr val="523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3548B773-088A-498A-9CEA-FAAFBC366F47}"/>
                </a:ext>
              </a:extLst>
            </p:cNvPr>
            <p:cNvSpPr/>
            <p:nvPr/>
          </p:nvSpPr>
          <p:spPr>
            <a:xfrm>
              <a:off x="2720784" y="0"/>
              <a:ext cx="407898" cy="6858000"/>
            </a:xfrm>
            <a:prstGeom prst="rect">
              <a:avLst/>
            </a:prstGeom>
            <a:solidFill>
              <a:srgbClr val="3F35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E6BF15EF-39E4-4DF7-AE17-340CD22B00A8}"/>
                </a:ext>
              </a:extLst>
            </p:cNvPr>
            <p:cNvSpPr/>
            <p:nvPr/>
          </p:nvSpPr>
          <p:spPr>
            <a:xfrm>
              <a:off x="3115231" y="0"/>
              <a:ext cx="407898" cy="6858000"/>
            </a:xfrm>
            <a:prstGeom prst="rect">
              <a:avLst/>
            </a:prstGeom>
            <a:solidFill>
              <a:srgbClr val="29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28" name="TextBox 4">
            <a:extLst>
              <a:ext uri="{FF2B5EF4-FFF2-40B4-BE49-F238E27FC236}">
                <a16:creationId xmlns:a16="http://schemas.microsoft.com/office/drawing/2014/main" id="{8546656E-2B2F-4A51-9E7F-EAEB08818F40}"/>
              </a:ext>
            </a:extLst>
          </p:cNvPr>
          <p:cNvSpPr txBox="1"/>
          <p:nvPr/>
        </p:nvSpPr>
        <p:spPr>
          <a:xfrm>
            <a:off x="6765303" y="1621367"/>
            <a:ext cx="4718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44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Modal</a:t>
            </a: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A3F80D42-BA35-4EC2-8A9F-3530518D4014}"/>
              </a:ext>
            </a:extLst>
          </p:cNvPr>
          <p:cNvSpPr txBox="1"/>
          <p:nvPr/>
        </p:nvSpPr>
        <p:spPr>
          <a:xfrm>
            <a:off x="6765303" y="2558247"/>
            <a:ext cx="5179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4400" b="1" i="0" u="none" strike="noStrike" spc="-150" dirty="0">
                <a:solidFill>
                  <a:srgbClr val="283272"/>
                </a:solidFill>
                <a:effectLst/>
              </a:rPr>
              <a:t>Intermunicipal:</a:t>
            </a: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57E3A067-0B1F-4CEA-B7DC-8249A4C6ABDA}"/>
              </a:ext>
            </a:extLst>
          </p:cNvPr>
          <p:cNvSpPr txBox="1"/>
          <p:nvPr/>
        </p:nvSpPr>
        <p:spPr>
          <a:xfrm>
            <a:off x="6765303" y="3092599"/>
            <a:ext cx="5274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4400" b="1" i="0" u="none" strike="noStrike" spc="-150" dirty="0">
                <a:solidFill>
                  <a:srgbClr val="EC6631"/>
                </a:solidFill>
                <a:effectLst/>
              </a:rPr>
              <a:t>Cuiabá – Várzea Grande</a:t>
            </a:r>
            <a:endParaRPr lang="pt-BR" sz="4400" b="1" i="0" u="none" strike="noStrike" spc="-150" dirty="0">
              <a:solidFill>
                <a:srgbClr val="283272"/>
              </a:solidFill>
              <a:effectLst/>
            </a:endParaRP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E07347F8-1763-4DB1-9D3C-E928F4EE7A83}"/>
              </a:ext>
            </a:extLst>
          </p:cNvPr>
          <p:cNvSpPr txBox="1"/>
          <p:nvPr/>
        </p:nvSpPr>
        <p:spPr>
          <a:xfrm>
            <a:off x="6793470" y="4548557"/>
            <a:ext cx="366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400" b="1" i="0" u="none" strike="noStrike" spc="-150" dirty="0">
                <a:solidFill>
                  <a:srgbClr val="EC6631"/>
                </a:solidFill>
                <a:effectLst/>
              </a:rPr>
              <a:t>Resultado dos Estudos </a:t>
            </a:r>
            <a:r>
              <a:rPr lang="pt-BR" sz="2400" b="1" spc="-150" dirty="0">
                <a:solidFill>
                  <a:srgbClr val="EC6631"/>
                </a:solidFill>
              </a:rPr>
              <a:t>Técnicos</a:t>
            </a:r>
            <a:endParaRPr lang="pt-BR" sz="2400" b="1" i="0" u="none" strike="noStrike" spc="-150" dirty="0">
              <a:solidFill>
                <a:srgbClr val="283272"/>
              </a:solidFill>
              <a:effectLst/>
            </a:endParaRP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56CD8991-9622-434F-B907-EBECCF0EC4FD}"/>
              </a:ext>
            </a:extLst>
          </p:cNvPr>
          <p:cNvGrpSpPr/>
          <p:nvPr/>
        </p:nvGrpSpPr>
        <p:grpSpPr>
          <a:xfrm>
            <a:off x="6320742" y="4182439"/>
            <a:ext cx="5623740" cy="45719"/>
            <a:chOff x="1" y="0"/>
            <a:chExt cx="3523128" cy="6858000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05098B28-8796-4142-B10C-A8084013C716}"/>
                </a:ext>
              </a:extLst>
            </p:cNvPr>
            <p:cNvSpPr/>
            <p:nvPr/>
          </p:nvSpPr>
          <p:spPr>
            <a:xfrm>
              <a:off x="394448" y="0"/>
              <a:ext cx="407898" cy="6858000"/>
            </a:xfrm>
            <a:prstGeom prst="rect">
              <a:avLst/>
            </a:prstGeom>
            <a:solidFill>
              <a:srgbClr val="DC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22BAE9A5-3A9A-468C-BEB0-AD97C1CE6614}"/>
                </a:ext>
              </a:extLst>
            </p:cNvPr>
            <p:cNvSpPr/>
            <p:nvPr/>
          </p:nvSpPr>
          <p:spPr>
            <a:xfrm>
              <a:off x="1" y="0"/>
              <a:ext cx="407898" cy="6858000"/>
            </a:xfrm>
            <a:prstGeom prst="rect">
              <a:avLst/>
            </a:prstGeom>
            <a:solidFill>
              <a:srgbClr val="EC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9961C0E0-BC65-43AF-B26B-BB7A3A5A851C}"/>
                </a:ext>
              </a:extLst>
            </p:cNvPr>
            <p:cNvSpPr/>
            <p:nvPr/>
          </p:nvSpPr>
          <p:spPr>
            <a:xfrm>
              <a:off x="788895" y="0"/>
              <a:ext cx="407898" cy="6858000"/>
            </a:xfrm>
            <a:prstGeom prst="rect">
              <a:avLst/>
            </a:prstGeom>
            <a:solidFill>
              <a:srgbClr val="BC5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C4E346AA-F3FA-4B44-A9B3-F57FAF8ED1E5}"/>
                </a:ext>
              </a:extLst>
            </p:cNvPr>
            <p:cNvSpPr/>
            <p:nvPr/>
          </p:nvSpPr>
          <p:spPr>
            <a:xfrm>
              <a:off x="1183342" y="0"/>
              <a:ext cx="407898" cy="6858000"/>
            </a:xfrm>
            <a:prstGeom prst="rect">
              <a:avLst/>
            </a:prstGeom>
            <a:solidFill>
              <a:srgbClr val="AB4F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F037A88A-5523-41BB-9752-807EE0B8B0F8}"/>
                </a:ext>
              </a:extLst>
            </p:cNvPr>
            <p:cNvSpPr/>
            <p:nvPr/>
          </p:nvSpPr>
          <p:spPr>
            <a:xfrm>
              <a:off x="1577789" y="0"/>
              <a:ext cx="407898" cy="6858000"/>
            </a:xfrm>
            <a:prstGeom prst="rect">
              <a:avLst/>
            </a:prstGeom>
            <a:solidFill>
              <a:srgbClr val="7741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DEB47FFB-806E-4500-A3F8-1541A433A311}"/>
                </a:ext>
              </a:extLst>
            </p:cNvPr>
            <p:cNvSpPr/>
            <p:nvPr/>
          </p:nvSpPr>
          <p:spPr>
            <a:xfrm>
              <a:off x="1972236" y="0"/>
              <a:ext cx="407898" cy="6858000"/>
            </a:xfrm>
            <a:prstGeom prst="rect">
              <a:avLst/>
            </a:prstGeom>
            <a:solidFill>
              <a:srgbClr val="653D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17FCDD3A-12E8-4F4B-91AB-B6D5713C4813}"/>
                </a:ext>
              </a:extLst>
            </p:cNvPr>
            <p:cNvSpPr/>
            <p:nvPr/>
          </p:nvSpPr>
          <p:spPr>
            <a:xfrm>
              <a:off x="2346510" y="0"/>
              <a:ext cx="407898" cy="6858000"/>
            </a:xfrm>
            <a:prstGeom prst="rect">
              <a:avLst/>
            </a:prstGeom>
            <a:solidFill>
              <a:srgbClr val="523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287655DA-B59A-409C-BE2B-D1F22D726C8F}"/>
                </a:ext>
              </a:extLst>
            </p:cNvPr>
            <p:cNvSpPr/>
            <p:nvPr/>
          </p:nvSpPr>
          <p:spPr>
            <a:xfrm>
              <a:off x="2720784" y="0"/>
              <a:ext cx="407898" cy="6858000"/>
            </a:xfrm>
            <a:prstGeom prst="rect">
              <a:avLst/>
            </a:prstGeom>
            <a:solidFill>
              <a:srgbClr val="3F35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B8C18962-30B5-4333-B4BE-F2EFD9C5D923}"/>
                </a:ext>
              </a:extLst>
            </p:cNvPr>
            <p:cNvSpPr/>
            <p:nvPr/>
          </p:nvSpPr>
          <p:spPr>
            <a:xfrm>
              <a:off x="3115231" y="0"/>
              <a:ext cx="407898" cy="6858000"/>
            </a:xfrm>
            <a:prstGeom prst="rect">
              <a:avLst/>
            </a:prstGeom>
            <a:solidFill>
              <a:srgbClr val="29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EA9176-37C1-4C02-B729-719B0C075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5" y="1273661"/>
            <a:ext cx="5785910" cy="433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4">
            <a:extLst>
              <a:ext uri="{FF2B5EF4-FFF2-40B4-BE49-F238E27FC236}">
                <a16:creationId xmlns:a16="http://schemas.microsoft.com/office/drawing/2014/main" id="{DD9107BC-B29E-4873-AE59-3A4545076F4F}"/>
              </a:ext>
            </a:extLst>
          </p:cNvPr>
          <p:cNvSpPr txBox="1"/>
          <p:nvPr/>
        </p:nvSpPr>
        <p:spPr>
          <a:xfrm>
            <a:off x="6765303" y="2084763"/>
            <a:ext cx="4718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44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de Transporte</a:t>
            </a:r>
          </a:p>
        </p:txBody>
      </p:sp>
    </p:spTree>
    <p:extLst>
      <p:ext uri="{BB962C8B-B14F-4D97-AF65-F5344CB8AC3E}">
        <p14:creationId xmlns:p14="http://schemas.microsoft.com/office/powerpoint/2010/main" val="2201841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orma Livre: Forma 85">
            <a:extLst>
              <a:ext uri="{FF2B5EF4-FFF2-40B4-BE49-F238E27FC236}">
                <a16:creationId xmlns:a16="http://schemas.microsoft.com/office/drawing/2014/main" id="{8A2EFCDD-321A-405A-83FE-FF115C006B8B}"/>
              </a:ext>
            </a:extLst>
          </p:cNvPr>
          <p:cNvSpPr/>
          <p:nvPr/>
        </p:nvSpPr>
        <p:spPr>
          <a:xfrm>
            <a:off x="8146000" y="1464215"/>
            <a:ext cx="3408828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7" name="Forma Livre: Forma 86">
            <a:extLst>
              <a:ext uri="{FF2B5EF4-FFF2-40B4-BE49-F238E27FC236}">
                <a16:creationId xmlns:a16="http://schemas.microsoft.com/office/drawing/2014/main" id="{3A3EFD39-A3FD-4C9C-A672-25D31B6865A9}"/>
              </a:ext>
            </a:extLst>
          </p:cNvPr>
          <p:cNvSpPr/>
          <p:nvPr/>
        </p:nvSpPr>
        <p:spPr>
          <a:xfrm>
            <a:off x="4912242" y="1464215"/>
            <a:ext cx="3138065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8" name="Forma Livre: Forma 87">
            <a:extLst>
              <a:ext uri="{FF2B5EF4-FFF2-40B4-BE49-F238E27FC236}">
                <a16:creationId xmlns:a16="http://schemas.microsoft.com/office/drawing/2014/main" id="{BF1A3B95-0790-4FEF-BB8E-1F5B62BF9F3E}"/>
              </a:ext>
            </a:extLst>
          </p:cNvPr>
          <p:cNvSpPr/>
          <p:nvPr/>
        </p:nvSpPr>
        <p:spPr>
          <a:xfrm>
            <a:off x="489097" y="1464215"/>
            <a:ext cx="4280127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1" name="Forma Livre: Forma 70">
            <a:extLst>
              <a:ext uri="{FF2B5EF4-FFF2-40B4-BE49-F238E27FC236}">
                <a16:creationId xmlns:a16="http://schemas.microsoft.com/office/drawing/2014/main" id="{99197A14-FD4D-4CA8-BC7C-919E096DE6B0}"/>
              </a:ext>
            </a:extLst>
          </p:cNvPr>
          <p:cNvSpPr/>
          <p:nvPr/>
        </p:nvSpPr>
        <p:spPr>
          <a:xfrm>
            <a:off x="8145999" y="2922663"/>
            <a:ext cx="3408829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2" name="Forma Livre: Forma 71">
            <a:extLst>
              <a:ext uri="{FF2B5EF4-FFF2-40B4-BE49-F238E27FC236}">
                <a16:creationId xmlns:a16="http://schemas.microsoft.com/office/drawing/2014/main" id="{F28C465A-5915-43E0-BDCF-F5560A577AEC}"/>
              </a:ext>
            </a:extLst>
          </p:cNvPr>
          <p:cNvSpPr/>
          <p:nvPr/>
        </p:nvSpPr>
        <p:spPr>
          <a:xfrm>
            <a:off x="4912242" y="2922663"/>
            <a:ext cx="3138065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3" name="Forma Livre: Forma 72">
            <a:extLst>
              <a:ext uri="{FF2B5EF4-FFF2-40B4-BE49-F238E27FC236}">
                <a16:creationId xmlns:a16="http://schemas.microsoft.com/office/drawing/2014/main" id="{3E600A98-AF28-47FD-8771-C32E59757E82}"/>
              </a:ext>
            </a:extLst>
          </p:cNvPr>
          <p:cNvSpPr/>
          <p:nvPr/>
        </p:nvSpPr>
        <p:spPr>
          <a:xfrm>
            <a:off x="489097" y="2922663"/>
            <a:ext cx="4280127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0" name="Forma Livre: Forma 79">
            <a:extLst>
              <a:ext uri="{FF2B5EF4-FFF2-40B4-BE49-F238E27FC236}">
                <a16:creationId xmlns:a16="http://schemas.microsoft.com/office/drawing/2014/main" id="{3DA418A3-DD59-49EC-9575-FDE3E077FFC8}"/>
              </a:ext>
            </a:extLst>
          </p:cNvPr>
          <p:cNvSpPr/>
          <p:nvPr/>
        </p:nvSpPr>
        <p:spPr>
          <a:xfrm>
            <a:off x="8145998" y="4314635"/>
            <a:ext cx="3408829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1" name="Forma Livre: Forma 80">
            <a:extLst>
              <a:ext uri="{FF2B5EF4-FFF2-40B4-BE49-F238E27FC236}">
                <a16:creationId xmlns:a16="http://schemas.microsoft.com/office/drawing/2014/main" id="{60DE0557-5C48-41DC-BC55-2235EFA77F86}"/>
              </a:ext>
            </a:extLst>
          </p:cNvPr>
          <p:cNvSpPr/>
          <p:nvPr/>
        </p:nvSpPr>
        <p:spPr>
          <a:xfrm>
            <a:off x="4912242" y="4314635"/>
            <a:ext cx="3138065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2" name="Forma Livre: Forma 81">
            <a:extLst>
              <a:ext uri="{FF2B5EF4-FFF2-40B4-BE49-F238E27FC236}">
                <a16:creationId xmlns:a16="http://schemas.microsoft.com/office/drawing/2014/main" id="{398EF7E9-1551-4550-A113-49F7DC447748}"/>
              </a:ext>
            </a:extLst>
          </p:cNvPr>
          <p:cNvSpPr/>
          <p:nvPr/>
        </p:nvSpPr>
        <p:spPr>
          <a:xfrm>
            <a:off x="489098" y="4314635"/>
            <a:ext cx="4280126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3" name="Forma Livre: Forma 82">
            <a:extLst>
              <a:ext uri="{FF2B5EF4-FFF2-40B4-BE49-F238E27FC236}">
                <a16:creationId xmlns:a16="http://schemas.microsoft.com/office/drawing/2014/main" id="{A5B90B62-D8BC-4508-B009-3EE4EE645409}"/>
              </a:ext>
            </a:extLst>
          </p:cNvPr>
          <p:cNvSpPr/>
          <p:nvPr/>
        </p:nvSpPr>
        <p:spPr>
          <a:xfrm>
            <a:off x="8145997" y="5643697"/>
            <a:ext cx="3408829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4" name="Forma Livre: Forma 83">
            <a:extLst>
              <a:ext uri="{FF2B5EF4-FFF2-40B4-BE49-F238E27FC236}">
                <a16:creationId xmlns:a16="http://schemas.microsoft.com/office/drawing/2014/main" id="{E4AB30F6-4973-4504-91E5-62558559816A}"/>
              </a:ext>
            </a:extLst>
          </p:cNvPr>
          <p:cNvSpPr/>
          <p:nvPr/>
        </p:nvSpPr>
        <p:spPr>
          <a:xfrm>
            <a:off x="4912242" y="5643697"/>
            <a:ext cx="3134938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5" name="Forma Livre: Forma 84">
            <a:extLst>
              <a:ext uri="{FF2B5EF4-FFF2-40B4-BE49-F238E27FC236}">
                <a16:creationId xmlns:a16="http://schemas.microsoft.com/office/drawing/2014/main" id="{D2EFF9D8-35A4-4B2A-B798-9FC5E070C4F9}"/>
              </a:ext>
            </a:extLst>
          </p:cNvPr>
          <p:cNvSpPr/>
          <p:nvPr/>
        </p:nvSpPr>
        <p:spPr>
          <a:xfrm>
            <a:off x="489097" y="5643697"/>
            <a:ext cx="4280127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40B4E02-EBA4-4254-B091-37785978A324}"/>
              </a:ext>
            </a:extLst>
          </p:cNvPr>
          <p:cNvSpPr txBox="1"/>
          <p:nvPr/>
        </p:nvSpPr>
        <p:spPr>
          <a:xfrm>
            <a:off x="822929" y="2166777"/>
            <a:ext cx="3318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Matriz energética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36AF2FF-CF54-457D-801A-DEAF223F3E9D}"/>
              </a:ext>
            </a:extLst>
          </p:cNvPr>
          <p:cNvSpPr txBox="1"/>
          <p:nvPr/>
        </p:nvSpPr>
        <p:spPr>
          <a:xfrm>
            <a:off x="822930" y="2914600"/>
            <a:ext cx="3318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Tarifa (exclusivamente do modal)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7DFF3C1-08DE-4E08-A504-D7B40A3E2303}"/>
              </a:ext>
            </a:extLst>
          </p:cNvPr>
          <p:cNvSpPr txBox="1"/>
          <p:nvPr/>
        </p:nvSpPr>
        <p:spPr>
          <a:xfrm>
            <a:off x="822929" y="3672544"/>
            <a:ext cx="3946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Custos para conclusão da obra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34C376D-AE96-451C-ABD0-087BD3CB73CA}"/>
              </a:ext>
            </a:extLst>
          </p:cNvPr>
          <p:cNvSpPr txBox="1"/>
          <p:nvPr/>
        </p:nvSpPr>
        <p:spPr>
          <a:xfrm>
            <a:off x="822929" y="4330767"/>
            <a:ext cx="3318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Tempo de Implantação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86DF9DC-AE03-4A15-BA8F-DF86D5C324D5}"/>
              </a:ext>
            </a:extLst>
          </p:cNvPr>
          <p:cNvSpPr txBox="1"/>
          <p:nvPr/>
        </p:nvSpPr>
        <p:spPr>
          <a:xfrm>
            <a:off x="822929" y="5014061"/>
            <a:ext cx="3318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Forma de Contratação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357C4F5-8A0A-4A01-B9A8-1627140CAC0E}"/>
              </a:ext>
            </a:extLst>
          </p:cNvPr>
          <p:cNvSpPr txBox="1"/>
          <p:nvPr/>
        </p:nvSpPr>
        <p:spPr>
          <a:xfrm>
            <a:off x="822929" y="5630737"/>
            <a:ext cx="33187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Tempo para Publicação de Edital</a:t>
            </a:r>
          </a:p>
          <a:p>
            <a:r>
              <a:rPr lang="pt-BR" b="1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de Licitação das Obras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5A194E6-2415-4A2C-A52C-F036F183D6AA}"/>
              </a:ext>
            </a:extLst>
          </p:cNvPr>
          <p:cNvSpPr txBox="1"/>
          <p:nvPr/>
        </p:nvSpPr>
        <p:spPr>
          <a:xfrm>
            <a:off x="4842026" y="2166777"/>
            <a:ext cx="3329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Eletricidade (bateria recarregável)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4EEF5D5-6369-4F72-985B-0EC105E14EA8}"/>
              </a:ext>
            </a:extLst>
          </p:cNvPr>
          <p:cNvSpPr txBox="1"/>
          <p:nvPr/>
        </p:nvSpPr>
        <p:spPr>
          <a:xfrm>
            <a:off x="5822704" y="2914600"/>
            <a:ext cx="131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R$ 3,04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8B999BF-CC01-41E0-8122-56DD27C52CB5}"/>
              </a:ext>
            </a:extLst>
          </p:cNvPr>
          <p:cNvSpPr txBox="1"/>
          <p:nvPr/>
        </p:nvSpPr>
        <p:spPr>
          <a:xfrm>
            <a:off x="4937679" y="3509361"/>
            <a:ext cx="31095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R$ 430 milhões (com aquisição</a:t>
            </a:r>
          </a:p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de 54 ônibus elétricos)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539FBC3-635E-43BB-93A9-16B6751DF160}"/>
              </a:ext>
            </a:extLst>
          </p:cNvPr>
          <p:cNvSpPr txBox="1"/>
          <p:nvPr/>
        </p:nvSpPr>
        <p:spPr>
          <a:xfrm>
            <a:off x="5000826" y="4325959"/>
            <a:ext cx="3011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24 meses (ordem de serviço)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F2BDBD-5687-4CA9-BF1B-36A35BAFDD63}"/>
              </a:ext>
            </a:extLst>
          </p:cNvPr>
          <p:cNvSpPr txBox="1"/>
          <p:nvPr/>
        </p:nvSpPr>
        <p:spPr>
          <a:xfrm>
            <a:off x="4839184" y="5014061"/>
            <a:ext cx="320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Licitação da obra e dos veículos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343A35C-2248-41F0-98D3-6EC2FA322E2C}"/>
              </a:ext>
            </a:extLst>
          </p:cNvPr>
          <p:cNvSpPr txBox="1"/>
          <p:nvPr/>
        </p:nvSpPr>
        <p:spPr>
          <a:xfrm>
            <a:off x="5405261" y="5772832"/>
            <a:ext cx="2174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Maio/2021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425E5EA-DB87-4C4A-AA30-8B355EEC1FFE}"/>
              </a:ext>
            </a:extLst>
          </p:cNvPr>
          <p:cNvSpPr txBox="1"/>
          <p:nvPr/>
        </p:nvSpPr>
        <p:spPr>
          <a:xfrm>
            <a:off x="1796942" y="1487141"/>
            <a:ext cx="1335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baseline="0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ATRIBUTOS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35014C3A-A730-40B4-87B6-E239862D3B6F}"/>
              </a:ext>
            </a:extLst>
          </p:cNvPr>
          <p:cNvSpPr txBox="1"/>
          <p:nvPr/>
        </p:nvSpPr>
        <p:spPr>
          <a:xfrm>
            <a:off x="6442054" y="1487141"/>
            <a:ext cx="578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BRT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C1C025-F367-4AFD-862D-C22EE38D3C73}"/>
              </a:ext>
            </a:extLst>
          </p:cNvPr>
          <p:cNvSpPr txBox="1"/>
          <p:nvPr/>
        </p:nvSpPr>
        <p:spPr>
          <a:xfrm>
            <a:off x="9606150" y="1487141"/>
            <a:ext cx="544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VLT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FCB287D2-ED86-4D43-AA87-6CA383874362}"/>
              </a:ext>
            </a:extLst>
          </p:cNvPr>
          <p:cNvSpPr txBox="1"/>
          <p:nvPr/>
        </p:nvSpPr>
        <p:spPr>
          <a:xfrm>
            <a:off x="8174710" y="2166777"/>
            <a:ext cx="3454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C00000"/>
                </a:solidFill>
                <a:effectLst/>
              </a:rPr>
              <a:t>Eletricidade (cabos aparentes – catenárias)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437E3149-E844-4D46-8A88-6E24CFB23CC3}"/>
              </a:ext>
            </a:extLst>
          </p:cNvPr>
          <p:cNvSpPr txBox="1"/>
          <p:nvPr/>
        </p:nvSpPr>
        <p:spPr>
          <a:xfrm>
            <a:off x="9007061" y="2914600"/>
            <a:ext cx="1686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rgbClr val="C00000"/>
                </a:solidFill>
                <a:effectLst/>
              </a:rPr>
              <a:t>R$ 5,28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01C66482-6647-4CD6-BC9A-CC023B04A1D7}"/>
              </a:ext>
            </a:extLst>
          </p:cNvPr>
          <p:cNvSpPr txBox="1"/>
          <p:nvPr/>
        </p:nvSpPr>
        <p:spPr>
          <a:xfrm>
            <a:off x="9058708" y="3617749"/>
            <a:ext cx="168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rgbClr val="C00000"/>
                </a:solidFill>
                <a:effectLst/>
              </a:rPr>
              <a:t>R$ 763 milhões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A918DF6-1808-453F-90C0-77271B0C87B1}"/>
              </a:ext>
            </a:extLst>
          </p:cNvPr>
          <p:cNvSpPr txBox="1"/>
          <p:nvPr/>
        </p:nvSpPr>
        <p:spPr>
          <a:xfrm>
            <a:off x="7810676" y="4293004"/>
            <a:ext cx="4182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rgbClr val="C00000"/>
                </a:solidFill>
                <a:effectLst/>
              </a:rPr>
              <a:t>48 meses </a:t>
            </a:r>
            <a:r>
              <a:rPr lang="pt-BR" sz="1400" b="1" i="0" u="none" strike="noStrike" dirty="0">
                <a:solidFill>
                  <a:srgbClr val="C00000"/>
                </a:solidFill>
                <a:effectLst/>
              </a:rPr>
              <a:t>(incluída a preparação da PPP)</a:t>
            </a:r>
            <a:endParaRPr lang="pt-BR" sz="1400" b="1" dirty="0">
              <a:solidFill>
                <a:srgbClr val="C00000"/>
              </a:solidFill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67779A81-FF4D-4553-AF08-E05A3853301C}"/>
              </a:ext>
            </a:extLst>
          </p:cNvPr>
          <p:cNvSpPr txBox="1"/>
          <p:nvPr/>
        </p:nvSpPr>
        <p:spPr>
          <a:xfrm>
            <a:off x="8176170" y="4789833"/>
            <a:ext cx="34532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i="0" u="none" strike="noStrike" dirty="0">
                <a:solidFill>
                  <a:srgbClr val="C00000"/>
                </a:solidFill>
                <a:effectLst/>
              </a:rPr>
              <a:t>Imbróglio para contratação da fabricante dos trens (declarada inidônea pelo Governo do Estado e mantida pelo Poder Judiciário)</a:t>
            </a:r>
            <a:endParaRPr lang="pt-BR" sz="1400" b="1" dirty="0">
              <a:solidFill>
                <a:srgbClr val="C00000"/>
              </a:solidFill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5ABAE29-CECF-47F2-8F0F-6305FB5B3F99}"/>
              </a:ext>
            </a:extLst>
          </p:cNvPr>
          <p:cNvSpPr txBox="1"/>
          <p:nvPr/>
        </p:nvSpPr>
        <p:spPr>
          <a:xfrm>
            <a:off x="8631628" y="5772832"/>
            <a:ext cx="2437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strike="noStrike" dirty="0">
                <a:solidFill>
                  <a:srgbClr val="C00000"/>
                </a:solidFill>
                <a:effectLst/>
              </a:rPr>
              <a:t>Junho/2022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89" name="TextBox 4">
            <a:extLst>
              <a:ext uri="{FF2B5EF4-FFF2-40B4-BE49-F238E27FC236}">
                <a16:creationId xmlns:a16="http://schemas.microsoft.com/office/drawing/2014/main" id="{BAF909EA-3803-466A-924D-F019327DC6A0}"/>
              </a:ext>
            </a:extLst>
          </p:cNvPr>
          <p:cNvSpPr txBox="1"/>
          <p:nvPr/>
        </p:nvSpPr>
        <p:spPr>
          <a:xfrm>
            <a:off x="2571046" y="292746"/>
            <a:ext cx="7014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60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Comparação VLT x BRT</a:t>
            </a:r>
            <a:endParaRPr lang="pt-BR" sz="71400" b="0" spc="-150" dirty="0">
              <a:solidFill>
                <a:srgbClr val="283272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7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orma Livre: Forma 70">
            <a:extLst>
              <a:ext uri="{FF2B5EF4-FFF2-40B4-BE49-F238E27FC236}">
                <a16:creationId xmlns:a16="http://schemas.microsoft.com/office/drawing/2014/main" id="{99197A14-FD4D-4CA8-BC7C-919E096DE6B0}"/>
              </a:ext>
            </a:extLst>
          </p:cNvPr>
          <p:cNvSpPr/>
          <p:nvPr/>
        </p:nvSpPr>
        <p:spPr>
          <a:xfrm>
            <a:off x="8146000" y="2909158"/>
            <a:ext cx="3408828" cy="74988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2" name="Forma Livre: Forma 71">
            <a:extLst>
              <a:ext uri="{FF2B5EF4-FFF2-40B4-BE49-F238E27FC236}">
                <a16:creationId xmlns:a16="http://schemas.microsoft.com/office/drawing/2014/main" id="{F28C465A-5915-43E0-BDCF-F5560A577AEC}"/>
              </a:ext>
            </a:extLst>
          </p:cNvPr>
          <p:cNvSpPr/>
          <p:nvPr/>
        </p:nvSpPr>
        <p:spPr>
          <a:xfrm>
            <a:off x="4999181" y="2909158"/>
            <a:ext cx="3051126" cy="74988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3" name="Forma Livre: Forma 72">
            <a:extLst>
              <a:ext uri="{FF2B5EF4-FFF2-40B4-BE49-F238E27FC236}">
                <a16:creationId xmlns:a16="http://schemas.microsoft.com/office/drawing/2014/main" id="{3E600A98-AF28-47FD-8771-C32E59757E82}"/>
              </a:ext>
            </a:extLst>
          </p:cNvPr>
          <p:cNvSpPr/>
          <p:nvPr/>
        </p:nvSpPr>
        <p:spPr>
          <a:xfrm>
            <a:off x="489098" y="2909158"/>
            <a:ext cx="4423144" cy="74988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0" name="Forma Livre: Forma 79">
            <a:extLst>
              <a:ext uri="{FF2B5EF4-FFF2-40B4-BE49-F238E27FC236}">
                <a16:creationId xmlns:a16="http://schemas.microsoft.com/office/drawing/2014/main" id="{3DA418A3-DD59-49EC-9575-FDE3E077FFC8}"/>
              </a:ext>
            </a:extLst>
          </p:cNvPr>
          <p:cNvSpPr/>
          <p:nvPr/>
        </p:nvSpPr>
        <p:spPr>
          <a:xfrm>
            <a:off x="8146000" y="4565528"/>
            <a:ext cx="3408828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1" name="Forma Livre: Forma 80">
            <a:extLst>
              <a:ext uri="{FF2B5EF4-FFF2-40B4-BE49-F238E27FC236}">
                <a16:creationId xmlns:a16="http://schemas.microsoft.com/office/drawing/2014/main" id="{60DE0557-5C48-41DC-BC55-2235EFA77F86}"/>
              </a:ext>
            </a:extLst>
          </p:cNvPr>
          <p:cNvSpPr/>
          <p:nvPr/>
        </p:nvSpPr>
        <p:spPr>
          <a:xfrm>
            <a:off x="4999181" y="4565528"/>
            <a:ext cx="3051126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2" name="Forma Livre: Forma 81">
            <a:extLst>
              <a:ext uri="{FF2B5EF4-FFF2-40B4-BE49-F238E27FC236}">
                <a16:creationId xmlns:a16="http://schemas.microsoft.com/office/drawing/2014/main" id="{398EF7E9-1551-4550-A113-49F7DC447748}"/>
              </a:ext>
            </a:extLst>
          </p:cNvPr>
          <p:cNvSpPr/>
          <p:nvPr/>
        </p:nvSpPr>
        <p:spPr>
          <a:xfrm>
            <a:off x="489098" y="4565528"/>
            <a:ext cx="4423143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3" name="Forma Livre: Forma 82">
            <a:extLst>
              <a:ext uri="{FF2B5EF4-FFF2-40B4-BE49-F238E27FC236}">
                <a16:creationId xmlns:a16="http://schemas.microsoft.com/office/drawing/2014/main" id="{A5B90B62-D8BC-4508-B009-3EE4EE645409}"/>
              </a:ext>
            </a:extLst>
          </p:cNvPr>
          <p:cNvSpPr/>
          <p:nvPr/>
        </p:nvSpPr>
        <p:spPr>
          <a:xfrm>
            <a:off x="8146000" y="5918924"/>
            <a:ext cx="3408829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4" name="Forma Livre: Forma 83">
            <a:extLst>
              <a:ext uri="{FF2B5EF4-FFF2-40B4-BE49-F238E27FC236}">
                <a16:creationId xmlns:a16="http://schemas.microsoft.com/office/drawing/2014/main" id="{E4AB30F6-4973-4504-91E5-62558559816A}"/>
              </a:ext>
            </a:extLst>
          </p:cNvPr>
          <p:cNvSpPr/>
          <p:nvPr/>
        </p:nvSpPr>
        <p:spPr>
          <a:xfrm>
            <a:off x="5007935" y="5918924"/>
            <a:ext cx="3042372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5" name="Forma Livre: Forma 84">
            <a:extLst>
              <a:ext uri="{FF2B5EF4-FFF2-40B4-BE49-F238E27FC236}">
                <a16:creationId xmlns:a16="http://schemas.microsoft.com/office/drawing/2014/main" id="{D2EFF9D8-35A4-4B2A-B798-9FC5E070C4F9}"/>
              </a:ext>
            </a:extLst>
          </p:cNvPr>
          <p:cNvSpPr/>
          <p:nvPr/>
        </p:nvSpPr>
        <p:spPr>
          <a:xfrm>
            <a:off x="489098" y="5918924"/>
            <a:ext cx="4423143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2" name="Forma Livre: Forma 61">
            <a:extLst>
              <a:ext uri="{FF2B5EF4-FFF2-40B4-BE49-F238E27FC236}">
                <a16:creationId xmlns:a16="http://schemas.microsoft.com/office/drawing/2014/main" id="{DBA4BC98-D6E3-482A-A6A0-471BE9D22745}"/>
              </a:ext>
            </a:extLst>
          </p:cNvPr>
          <p:cNvSpPr/>
          <p:nvPr/>
        </p:nvSpPr>
        <p:spPr>
          <a:xfrm>
            <a:off x="8146000" y="1464215"/>
            <a:ext cx="3408828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1" name="Forma Livre: Forma 60">
            <a:extLst>
              <a:ext uri="{FF2B5EF4-FFF2-40B4-BE49-F238E27FC236}">
                <a16:creationId xmlns:a16="http://schemas.microsoft.com/office/drawing/2014/main" id="{CAA2C023-3131-48B7-BC6A-F34237E6345F}"/>
              </a:ext>
            </a:extLst>
          </p:cNvPr>
          <p:cNvSpPr/>
          <p:nvPr/>
        </p:nvSpPr>
        <p:spPr>
          <a:xfrm>
            <a:off x="5007935" y="1464215"/>
            <a:ext cx="3042372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40B4E02-EBA4-4254-B091-37785978A324}"/>
              </a:ext>
            </a:extLst>
          </p:cNvPr>
          <p:cNvSpPr txBox="1"/>
          <p:nvPr/>
        </p:nvSpPr>
        <p:spPr>
          <a:xfrm>
            <a:off x="592358" y="1876349"/>
            <a:ext cx="41679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Risco para implantação do modal </a:t>
            </a:r>
            <a:r>
              <a:rPr lang="pt-BR" dirty="0"/>
              <a:t>(Matriz de Risco do GT Mobilidade Urbana - Ministério, Governo do Estado e CEF)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36AF2FF-CF54-457D-801A-DEAF223F3E9D}"/>
              </a:ext>
            </a:extLst>
          </p:cNvPr>
          <p:cNvSpPr txBox="1"/>
          <p:nvPr/>
        </p:nvSpPr>
        <p:spPr>
          <a:xfrm>
            <a:off x="592359" y="2926730"/>
            <a:ext cx="4167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Conflito Regulatório </a:t>
            </a:r>
            <a:r>
              <a:rPr lang="pt-BR" dirty="0"/>
              <a:t>(Entre os municípios e o Estado e entre os operadores)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7DFF3C1-08DE-4E08-A504-D7B40A3E2303}"/>
              </a:ext>
            </a:extLst>
          </p:cNvPr>
          <p:cNvSpPr txBox="1"/>
          <p:nvPr/>
        </p:nvSpPr>
        <p:spPr>
          <a:xfrm>
            <a:off x="589233" y="3924462"/>
            <a:ext cx="3862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Possibilidade de Ampliação da Rede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34C376D-AE96-451C-ABD0-087BD3CB73CA}"/>
              </a:ext>
            </a:extLst>
          </p:cNvPr>
          <p:cNvSpPr txBox="1"/>
          <p:nvPr/>
        </p:nvSpPr>
        <p:spPr>
          <a:xfrm>
            <a:off x="592369" y="4581660"/>
            <a:ext cx="3318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Número de veículos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86DF9DC-AE03-4A15-BA8F-DF86D5C324D5}"/>
              </a:ext>
            </a:extLst>
          </p:cNvPr>
          <p:cNvSpPr txBox="1"/>
          <p:nvPr/>
        </p:nvSpPr>
        <p:spPr>
          <a:xfrm>
            <a:off x="589233" y="5120704"/>
            <a:ext cx="3318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Número de passageiros transportados/dia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357C4F5-8A0A-4A01-B9A8-1627140CAC0E}"/>
              </a:ext>
            </a:extLst>
          </p:cNvPr>
          <p:cNvSpPr txBox="1"/>
          <p:nvPr/>
        </p:nvSpPr>
        <p:spPr>
          <a:xfrm>
            <a:off x="589233" y="6065770"/>
            <a:ext cx="3318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Velocidade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5A194E6-2415-4A2C-A52C-F036F183D6AA}"/>
              </a:ext>
            </a:extLst>
          </p:cNvPr>
          <p:cNvSpPr txBox="1"/>
          <p:nvPr/>
        </p:nvSpPr>
        <p:spPr>
          <a:xfrm>
            <a:off x="5007935" y="2026472"/>
            <a:ext cx="3042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Menor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4EEF5D5-6369-4F72-985B-0EC105E14EA8}"/>
              </a:ext>
            </a:extLst>
          </p:cNvPr>
          <p:cNvSpPr txBox="1"/>
          <p:nvPr/>
        </p:nvSpPr>
        <p:spPr>
          <a:xfrm>
            <a:off x="5948492" y="3102915"/>
            <a:ext cx="1204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Baixo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8B999BF-CC01-41E0-8122-56DD27C52CB5}"/>
              </a:ext>
            </a:extLst>
          </p:cNvPr>
          <p:cNvSpPr txBox="1"/>
          <p:nvPr/>
        </p:nvSpPr>
        <p:spPr>
          <a:xfrm>
            <a:off x="5064909" y="3923559"/>
            <a:ext cx="3109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Fácil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539FBC3-635E-43BB-93A9-16B6751DF160}"/>
              </a:ext>
            </a:extLst>
          </p:cNvPr>
          <p:cNvSpPr txBox="1"/>
          <p:nvPr/>
        </p:nvSpPr>
        <p:spPr>
          <a:xfrm>
            <a:off x="5064909" y="4576852"/>
            <a:ext cx="2971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54 (incluído 4 reservas)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F2BDBD-5687-4CA9-BF1B-36A35BAFDD63}"/>
              </a:ext>
            </a:extLst>
          </p:cNvPr>
          <p:cNvSpPr txBox="1"/>
          <p:nvPr/>
        </p:nvSpPr>
        <p:spPr>
          <a:xfrm>
            <a:off x="5475251" y="5272081"/>
            <a:ext cx="2288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155.181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343A35C-2248-41F0-98D3-6EC2FA322E2C}"/>
              </a:ext>
            </a:extLst>
          </p:cNvPr>
          <p:cNvSpPr txBox="1"/>
          <p:nvPr/>
        </p:nvSpPr>
        <p:spPr>
          <a:xfrm>
            <a:off x="5853544" y="6048059"/>
            <a:ext cx="1532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25,02 km/h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Forma Livre: Forma 34">
            <a:extLst>
              <a:ext uri="{FF2B5EF4-FFF2-40B4-BE49-F238E27FC236}">
                <a16:creationId xmlns:a16="http://schemas.microsoft.com/office/drawing/2014/main" id="{DC54A60A-DE13-4325-810A-E94AC367C897}"/>
              </a:ext>
            </a:extLst>
          </p:cNvPr>
          <p:cNvSpPr/>
          <p:nvPr/>
        </p:nvSpPr>
        <p:spPr>
          <a:xfrm>
            <a:off x="489097" y="1464215"/>
            <a:ext cx="4423145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425E5EA-DB87-4C4A-AA30-8B355EEC1FFE}"/>
              </a:ext>
            </a:extLst>
          </p:cNvPr>
          <p:cNvSpPr txBox="1"/>
          <p:nvPr/>
        </p:nvSpPr>
        <p:spPr>
          <a:xfrm>
            <a:off x="1796942" y="1494092"/>
            <a:ext cx="1335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baseline="0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ATRIBUTOS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35014C3A-A730-40B4-87B6-E239862D3B6F}"/>
              </a:ext>
            </a:extLst>
          </p:cNvPr>
          <p:cNvSpPr txBox="1"/>
          <p:nvPr/>
        </p:nvSpPr>
        <p:spPr>
          <a:xfrm>
            <a:off x="6239907" y="1494092"/>
            <a:ext cx="578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BRT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C1C025-F367-4AFD-862D-C22EE38D3C73}"/>
              </a:ext>
            </a:extLst>
          </p:cNvPr>
          <p:cNvSpPr txBox="1"/>
          <p:nvPr/>
        </p:nvSpPr>
        <p:spPr>
          <a:xfrm>
            <a:off x="9585082" y="1494092"/>
            <a:ext cx="544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VLT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FCB287D2-ED86-4D43-AA87-6CA383874362}"/>
              </a:ext>
            </a:extLst>
          </p:cNvPr>
          <p:cNvSpPr txBox="1"/>
          <p:nvPr/>
        </p:nvSpPr>
        <p:spPr>
          <a:xfrm>
            <a:off x="9164875" y="2057176"/>
            <a:ext cx="1395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Maior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437E3149-E844-4D46-8A88-6E24CFB23CC3}"/>
              </a:ext>
            </a:extLst>
          </p:cNvPr>
          <p:cNvSpPr txBox="1"/>
          <p:nvPr/>
        </p:nvSpPr>
        <p:spPr>
          <a:xfrm>
            <a:off x="9421855" y="3061015"/>
            <a:ext cx="881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Alto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01C66482-6647-4CD6-BC9A-CC023B04A1D7}"/>
              </a:ext>
            </a:extLst>
          </p:cNvPr>
          <p:cNvSpPr txBox="1"/>
          <p:nvPr/>
        </p:nvSpPr>
        <p:spPr>
          <a:xfrm>
            <a:off x="9001947" y="3929789"/>
            <a:ext cx="1720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Difícil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A918DF6-1808-453F-90C0-77271B0C87B1}"/>
              </a:ext>
            </a:extLst>
          </p:cNvPr>
          <p:cNvSpPr txBox="1"/>
          <p:nvPr/>
        </p:nvSpPr>
        <p:spPr>
          <a:xfrm>
            <a:off x="8376554" y="4571262"/>
            <a:ext cx="2971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29 (incluído 3 reservas)</a:t>
            </a:r>
            <a:endParaRPr lang="pt-BR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67779A81-FF4D-4553-AF08-E05A3853301C}"/>
              </a:ext>
            </a:extLst>
          </p:cNvPr>
          <p:cNvSpPr txBox="1"/>
          <p:nvPr/>
        </p:nvSpPr>
        <p:spPr>
          <a:xfrm>
            <a:off x="9110646" y="5293148"/>
            <a:ext cx="1692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118.185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5ABAE29-CECF-47F2-8F0F-6305FB5B3F99}"/>
              </a:ext>
            </a:extLst>
          </p:cNvPr>
          <p:cNvSpPr txBox="1"/>
          <p:nvPr/>
        </p:nvSpPr>
        <p:spPr>
          <a:xfrm>
            <a:off x="9317152" y="6048059"/>
            <a:ext cx="17196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C00000"/>
                </a:solidFill>
                <a:effectLst/>
              </a:rPr>
              <a:t>21,30 km/h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15B94FAE-8D60-4C63-9D29-C575122D8493}"/>
              </a:ext>
            </a:extLst>
          </p:cNvPr>
          <p:cNvSpPr txBox="1"/>
          <p:nvPr/>
        </p:nvSpPr>
        <p:spPr>
          <a:xfrm>
            <a:off x="2571046" y="292746"/>
            <a:ext cx="7014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60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Comparação VLT x BRT</a:t>
            </a:r>
            <a:endParaRPr lang="pt-BR" sz="71400" b="0" spc="-150" dirty="0">
              <a:solidFill>
                <a:srgbClr val="283272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6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orma Livre: Forma 70">
            <a:extLst>
              <a:ext uri="{FF2B5EF4-FFF2-40B4-BE49-F238E27FC236}">
                <a16:creationId xmlns:a16="http://schemas.microsoft.com/office/drawing/2014/main" id="{99197A14-FD4D-4CA8-BC7C-919E096DE6B0}"/>
              </a:ext>
            </a:extLst>
          </p:cNvPr>
          <p:cNvSpPr/>
          <p:nvPr/>
        </p:nvSpPr>
        <p:spPr>
          <a:xfrm>
            <a:off x="8146000" y="2689128"/>
            <a:ext cx="3408828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2" name="Forma Livre: Forma 71">
            <a:extLst>
              <a:ext uri="{FF2B5EF4-FFF2-40B4-BE49-F238E27FC236}">
                <a16:creationId xmlns:a16="http://schemas.microsoft.com/office/drawing/2014/main" id="{F28C465A-5915-43E0-BDCF-F5560A577AEC}"/>
              </a:ext>
            </a:extLst>
          </p:cNvPr>
          <p:cNvSpPr/>
          <p:nvPr/>
        </p:nvSpPr>
        <p:spPr>
          <a:xfrm>
            <a:off x="4999181" y="2689128"/>
            <a:ext cx="3051126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3" name="Forma Livre: Forma 72">
            <a:extLst>
              <a:ext uri="{FF2B5EF4-FFF2-40B4-BE49-F238E27FC236}">
                <a16:creationId xmlns:a16="http://schemas.microsoft.com/office/drawing/2014/main" id="{3E600A98-AF28-47FD-8771-C32E59757E82}"/>
              </a:ext>
            </a:extLst>
          </p:cNvPr>
          <p:cNvSpPr/>
          <p:nvPr/>
        </p:nvSpPr>
        <p:spPr>
          <a:xfrm>
            <a:off x="489098" y="2689128"/>
            <a:ext cx="4423144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0" name="Forma Livre: Forma 79">
            <a:extLst>
              <a:ext uri="{FF2B5EF4-FFF2-40B4-BE49-F238E27FC236}">
                <a16:creationId xmlns:a16="http://schemas.microsoft.com/office/drawing/2014/main" id="{3DA418A3-DD59-49EC-9575-FDE3E077FFC8}"/>
              </a:ext>
            </a:extLst>
          </p:cNvPr>
          <p:cNvSpPr/>
          <p:nvPr/>
        </p:nvSpPr>
        <p:spPr>
          <a:xfrm>
            <a:off x="8146000" y="4300858"/>
            <a:ext cx="3408828" cy="705693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1" name="Forma Livre: Forma 80">
            <a:extLst>
              <a:ext uri="{FF2B5EF4-FFF2-40B4-BE49-F238E27FC236}">
                <a16:creationId xmlns:a16="http://schemas.microsoft.com/office/drawing/2014/main" id="{60DE0557-5C48-41DC-BC55-2235EFA77F86}"/>
              </a:ext>
            </a:extLst>
          </p:cNvPr>
          <p:cNvSpPr/>
          <p:nvPr/>
        </p:nvSpPr>
        <p:spPr>
          <a:xfrm>
            <a:off x="4999181" y="4300859"/>
            <a:ext cx="3051126" cy="70655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82" name="Forma Livre: Forma 81">
            <a:extLst>
              <a:ext uri="{FF2B5EF4-FFF2-40B4-BE49-F238E27FC236}">
                <a16:creationId xmlns:a16="http://schemas.microsoft.com/office/drawing/2014/main" id="{398EF7E9-1551-4550-A113-49F7DC447748}"/>
              </a:ext>
            </a:extLst>
          </p:cNvPr>
          <p:cNvSpPr/>
          <p:nvPr/>
        </p:nvSpPr>
        <p:spPr>
          <a:xfrm>
            <a:off x="489098" y="4300858"/>
            <a:ext cx="4423143" cy="706553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3" name="Forma Livre: Forma 82">
            <a:extLst>
              <a:ext uri="{FF2B5EF4-FFF2-40B4-BE49-F238E27FC236}">
                <a16:creationId xmlns:a16="http://schemas.microsoft.com/office/drawing/2014/main" id="{A5B90B62-D8BC-4508-B009-3EE4EE645409}"/>
              </a:ext>
            </a:extLst>
          </p:cNvPr>
          <p:cNvSpPr/>
          <p:nvPr/>
        </p:nvSpPr>
        <p:spPr>
          <a:xfrm>
            <a:off x="8146000" y="5855126"/>
            <a:ext cx="3408829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4" name="Forma Livre: Forma 83">
            <a:extLst>
              <a:ext uri="{FF2B5EF4-FFF2-40B4-BE49-F238E27FC236}">
                <a16:creationId xmlns:a16="http://schemas.microsoft.com/office/drawing/2014/main" id="{E4AB30F6-4973-4504-91E5-62558559816A}"/>
              </a:ext>
            </a:extLst>
          </p:cNvPr>
          <p:cNvSpPr/>
          <p:nvPr/>
        </p:nvSpPr>
        <p:spPr>
          <a:xfrm>
            <a:off x="5007935" y="5855126"/>
            <a:ext cx="3042372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5" name="Forma Livre: Forma 84">
            <a:extLst>
              <a:ext uri="{FF2B5EF4-FFF2-40B4-BE49-F238E27FC236}">
                <a16:creationId xmlns:a16="http://schemas.microsoft.com/office/drawing/2014/main" id="{D2EFF9D8-35A4-4B2A-B798-9FC5E070C4F9}"/>
              </a:ext>
            </a:extLst>
          </p:cNvPr>
          <p:cNvSpPr/>
          <p:nvPr/>
        </p:nvSpPr>
        <p:spPr>
          <a:xfrm>
            <a:off x="489098" y="5855126"/>
            <a:ext cx="4423143" cy="646330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2" name="Forma Livre: Forma 61">
            <a:extLst>
              <a:ext uri="{FF2B5EF4-FFF2-40B4-BE49-F238E27FC236}">
                <a16:creationId xmlns:a16="http://schemas.microsoft.com/office/drawing/2014/main" id="{DBA4BC98-D6E3-482A-A6A0-471BE9D22745}"/>
              </a:ext>
            </a:extLst>
          </p:cNvPr>
          <p:cNvSpPr/>
          <p:nvPr/>
        </p:nvSpPr>
        <p:spPr>
          <a:xfrm>
            <a:off x="8146000" y="1464215"/>
            <a:ext cx="3408828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1" name="Forma Livre: Forma 60">
            <a:extLst>
              <a:ext uri="{FF2B5EF4-FFF2-40B4-BE49-F238E27FC236}">
                <a16:creationId xmlns:a16="http://schemas.microsoft.com/office/drawing/2014/main" id="{CAA2C023-3131-48B7-BC6A-F34237E6345F}"/>
              </a:ext>
            </a:extLst>
          </p:cNvPr>
          <p:cNvSpPr/>
          <p:nvPr/>
        </p:nvSpPr>
        <p:spPr>
          <a:xfrm>
            <a:off x="5007935" y="1464215"/>
            <a:ext cx="3042372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40B4E02-EBA4-4254-B091-37785978A324}"/>
              </a:ext>
            </a:extLst>
          </p:cNvPr>
          <p:cNvSpPr txBox="1"/>
          <p:nvPr/>
        </p:nvSpPr>
        <p:spPr>
          <a:xfrm>
            <a:off x="489097" y="2024324"/>
            <a:ext cx="4962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Número de integrações para o passageiro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36AF2FF-CF54-457D-801A-DEAF223F3E9D}"/>
              </a:ext>
            </a:extLst>
          </p:cNvPr>
          <p:cNvSpPr txBox="1"/>
          <p:nvPr/>
        </p:nvSpPr>
        <p:spPr>
          <a:xfrm>
            <a:off x="489097" y="2737241"/>
            <a:ext cx="208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Impacto no Trânsito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7DFF3C1-08DE-4E08-A504-D7B40A3E2303}"/>
              </a:ext>
            </a:extLst>
          </p:cNvPr>
          <p:cNvSpPr txBox="1"/>
          <p:nvPr/>
        </p:nvSpPr>
        <p:spPr>
          <a:xfrm>
            <a:off x="485971" y="3443545"/>
            <a:ext cx="49052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Compartilhamento da infraestrutura pelos demais ônibus</a:t>
            </a:r>
            <a:endParaRPr lang="pt-BR" b="1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34C376D-AE96-451C-ABD0-087BD3CB73CA}"/>
              </a:ext>
            </a:extLst>
          </p:cNvPr>
          <p:cNvSpPr txBox="1"/>
          <p:nvPr/>
        </p:nvSpPr>
        <p:spPr>
          <a:xfrm>
            <a:off x="489108" y="4316991"/>
            <a:ext cx="37201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Compartilhamento da infraestrutura por veículos de segurança e saúde</a:t>
            </a:r>
            <a:endParaRPr lang="pt-BR" b="1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86DF9DC-AE03-4A15-BA8F-DF86D5C324D5}"/>
              </a:ext>
            </a:extLst>
          </p:cNvPr>
          <p:cNvSpPr txBox="1"/>
          <p:nvPr/>
        </p:nvSpPr>
        <p:spPr>
          <a:xfrm>
            <a:off x="485972" y="5254604"/>
            <a:ext cx="3723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Impacto visual</a:t>
            </a:r>
            <a:endParaRPr lang="pt-BR" b="1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357C4F5-8A0A-4A01-B9A8-1627140CAC0E}"/>
              </a:ext>
            </a:extLst>
          </p:cNvPr>
          <p:cNvSpPr txBox="1"/>
          <p:nvPr/>
        </p:nvSpPr>
        <p:spPr>
          <a:xfrm>
            <a:off x="620100" y="6001972"/>
            <a:ext cx="4100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Arborização (Av. CPA e Fernando Corrêa)</a:t>
            </a:r>
            <a:endParaRPr lang="pt-BR" b="1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5A194E6-2415-4A2C-A52C-F036F183D6AA}"/>
              </a:ext>
            </a:extLst>
          </p:cNvPr>
          <p:cNvSpPr txBox="1"/>
          <p:nvPr/>
        </p:nvSpPr>
        <p:spPr>
          <a:xfrm>
            <a:off x="5007935" y="2026472"/>
            <a:ext cx="3042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Menor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4EEF5D5-6369-4F72-985B-0EC105E14EA8}"/>
              </a:ext>
            </a:extLst>
          </p:cNvPr>
          <p:cNvSpPr txBox="1"/>
          <p:nvPr/>
        </p:nvSpPr>
        <p:spPr>
          <a:xfrm>
            <a:off x="5926884" y="2737241"/>
            <a:ext cx="1204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Menor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539FBC3-635E-43BB-93A9-16B6751DF160}"/>
              </a:ext>
            </a:extLst>
          </p:cNvPr>
          <p:cNvSpPr txBox="1"/>
          <p:nvPr/>
        </p:nvSpPr>
        <p:spPr>
          <a:xfrm>
            <a:off x="5312525" y="4469468"/>
            <a:ext cx="2433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Possível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F2BDBD-5687-4CA9-BF1B-36A35BAFDD63}"/>
              </a:ext>
            </a:extLst>
          </p:cNvPr>
          <p:cNvSpPr txBox="1"/>
          <p:nvPr/>
        </p:nvSpPr>
        <p:spPr>
          <a:xfrm>
            <a:off x="5384713" y="5254604"/>
            <a:ext cx="2288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Zero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343A35C-2248-41F0-98D3-6EC2FA322E2C}"/>
              </a:ext>
            </a:extLst>
          </p:cNvPr>
          <p:cNvSpPr txBox="1"/>
          <p:nvPr/>
        </p:nvSpPr>
        <p:spPr>
          <a:xfrm>
            <a:off x="5234768" y="5874522"/>
            <a:ext cx="25887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Possível (criação de Parque Linear)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Forma Livre: Forma 34">
            <a:extLst>
              <a:ext uri="{FF2B5EF4-FFF2-40B4-BE49-F238E27FC236}">
                <a16:creationId xmlns:a16="http://schemas.microsoft.com/office/drawing/2014/main" id="{DC54A60A-DE13-4325-810A-E94AC367C897}"/>
              </a:ext>
            </a:extLst>
          </p:cNvPr>
          <p:cNvSpPr/>
          <p:nvPr/>
        </p:nvSpPr>
        <p:spPr>
          <a:xfrm>
            <a:off x="489097" y="1464215"/>
            <a:ext cx="4423145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425E5EA-DB87-4C4A-AA30-8B355EEC1FFE}"/>
              </a:ext>
            </a:extLst>
          </p:cNvPr>
          <p:cNvSpPr txBox="1"/>
          <p:nvPr/>
        </p:nvSpPr>
        <p:spPr>
          <a:xfrm>
            <a:off x="1796942" y="1494092"/>
            <a:ext cx="1335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baseline="0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ATRIBUTOS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35014C3A-A730-40B4-87B6-E239862D3B6F}"/>
              </a:ext>
            </a:extLst>
          </p:cNvPr>
          <p:cNvSpPr txBox="1"/>
          <p:nvPr/>
        </p:nvSpPr>
        <p:spPr>
          <a:xfrm>
            <a:off x="6239907" y="1494092"/>
            <a:ext cx="578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BRT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C1C025-F367-4AFD-862D-C22EE38D3C73}"/>
              </a:ext>
            </a:extLst>
          </p:cNvPr>
          <p:cNvSpPr txBox="1"/>
          <p:nvPr/>
        </p:nvSpPr>
        <p:spPr>
          <a:xfrm>
            <a:off x="9585082" y="1494092"/>
            <a:ext cx="544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VLT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FCB287D2-ED86-4D43-AA87-6CA383874362}"/>
              </a:ext>
            </a:extLst>
          </p:cNvPr>
          <p:cNvSpPr txBox="1"/>
          <p:nvPr/>
        </p:nvSpPr>
        <p:spPr>
          <a:xfrm>
            <a:off x="9164874" y="2057176"/>
            <a:ext cx="1395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Maior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437E3149-E844-4D46-8A88-6E24CFB23CC3}"/>
              </a:ext>
            </a:extLst>
          </p:cNvPr>
          <p:cNvSpPr txBox="1"/>
          <p:nvPr/>
        </p:nvSpPr>
        <p:spPr>
          <a:xfrm>
            <a:off x="9421854" y="2737241"/>
            <a:ext cx="881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Maior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A918DF6-1808-453F-90C0-77271B0C87B1}"/>
              </a:ext>
            </a:extLst>
          </p:cNvPr>
          <p:cNvSpPr txBox="1"/>
          <p:nvPr/>
        </p:nvSpPr>
        <p:spPr>
          <a:xfrm>
            <a:off x="8376554" y="4474298"/>
            <a:ext cx="2971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Impossível</a:t>
            </a:r>
            <a:endParaRPr lang="pt-BR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67779A81-FF4D-4553-AF08-E05A3853301C}"/>
              </a:ext>
            </a:extLst>
          </p:cNvPr>
          <p:cNvSpPr txBox="1"/>
          <p:nvPr/>
        </p:nvSpPr>
        <p:spPr>
          <a:xfrm>
            <a:off x="8559159" y="5134784"/>
            <a:ext cx="2606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C00000"/>
                </a:solidFill>
                <a:effectLst/>
              </a:rPr>
              <a:t>Alto (catenárias expostas)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5ABAE29-CECF-47F2-8F0F-6305FB5B3F99}"/>
              </a:ext>
            </a:extLst>
          </p:cNvPr>
          <p:cNvSpPr txBox="1"/>
          <p:nvPr/>
        </p:nvSpPr>
        <p:spPr>
          <a:xfrm>
            <a:off x="9282963" y="5984261"/>
            <a:ext cx="17196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C00000"/>
                </a:solidFill>
                <a:effectLst/>
              </a:rPr>
              <a:t>Impossível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D323EA1-3A2C-4108-9E75-F4BAA34AACA0}"/>
              </a:ext>
            </a:extLst>
          </p:cNvPr>
          <p:cNvSpPr txBox="1"/>
          <p:nvPr/>
        </p:nvSpPr>
        <p:spPr>
          <a:xfrm>
            <a:off x="5312525" y="3575971"/>
            <a:ext cx="2433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Possível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89376F6-577C-49E2-8CEF-970A86F48B08}"/>
              </a:ext>
            </a:extLst>
          </p:cNvPr>
          <p:cNvSpPr txBox="1"/>
          <p:nvPr/>
        </p:nvSpPr>
        <p:spPr>
          <a:xfrm>
            <a:off x="8376554" y="3580801"/>
            <a:ext cx="2971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Impossível</a:t>
            </a:r>
            <a:endParaRPr lang="pt-BR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44" name="TextBox 4">
            <a:extLst>
              <a:ext uri="{FF2B5EF4-FFF2-40B4-BE49-F238E27FC236}">
                <a16:creationId xmlns:a16="http://schemas.microsoft.com/office/drawing/2014/main" id="{D8070783-88AF-433D-8B8A-2CC247CA8B0D}"/>
              </a:ext>
            </a:extLst>
          </p:cNvPr>
          <p:cNvSpPr txBox="1"/>
          <p:nvPr/>
        </p:nvSpPr>
        <p:spPr>
          <a:xfrm>
            <a:off x="2571046" y="292746"/>
            <a:ext cx="7014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60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Comparação VLT x BRT</a:t>
            </a:r>
            <a:endParaRPr lang="pt-BR" sz="71400" b="0" spc="-150" dirty="0">
              <a:solidFill>
                <a:srgbClr val="283272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vre: Forma 40">
            <a:extLst>
              <a:ext uri="{FF2B5EF4-FFF2-40B4-BE49-F238E27FC236}">
                <a16:creationId xmlns:a16="http://schemas.microsoft.com/office/drawing/2014/main" id="{C4CA6E64-4EC1-40A8-B02B-51996CDDF357}"/>
              </a:ext>
            </a:extLst>
          </p:cNvPr>
          <p:cNvSpPr/>
          <p:nvPr/>
        </p:nvSpPr>
        <p:spPr>
          <a:xfrm>
            <a:off x="8146000" y="4236675"/>
            <a:ext cx="3408828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44" name="Forma Livre: Forma 43">
            <a:extLst>
              <a:ext uri="{FF2B5EF4-FFF2-40B4-BE49-F238E27FC236}">
                <a16:creationId xmlns:a16="http://schemas.microsoft.com/office/drawing/2014/main" id="{7E2E751F-E52C-4D28-ADEE-C8F7A9591063}"/>
              </a:ext>
            </a:extLst>
          </p:cNvPr>
          <p:cNvSpPr/>
          <p:nvPr/>
        </p:nvSpPr>
        <p:spPr>
          <a:xfrm>
            <a:off x="4999181" y="4236675"/>
            <a:ext cx="3051126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CD53C8B6-B290-4245-A595-EBDE16C88FD1}"/>
              </a:ext>
            </a:extLst>
          </p:cNvPr>
          <p:cNvSpPr/>
          <p:nvPr/>
        </p:nvSpPr>
        <p:spPr>
          <a:xfrm>
            <a:off x="489098" y="4236675"/>
            <a:ext cx="4423144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1" name="Forma Livre: Forma 70">
            <a:extLst>
              <a:ext uri="{FF2B5EF4-FFF2-40B4-BE49-F238E27FC236}">
                <a16:creationId xmlns:a16="http://schemas.microsoft.com/office/drawing/2014/main" id="{99197A14-FD4D-4CA8-BC7C-919E096DE6B0}"/>
              </a:ext>
            </a:extLst>
          </p:cNvPr>
          <p:cNvSpPr/>
          <p:nvPr/>
        </p:nvSpPr>
        <p:spPr>
          <a:xfrm>
            <a:off x="8146000" y="3045011"/>
            <a:ext cx="3408828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2" name="Forma Livre: Forma 71">
            <a:extLst>
              <a:ext uri="{FF2B5EF4-FFF2-40B4-BE49-F238E27FC236}">
                <a16:creationId xmlns:a16="http://schemas.microsoft.com/office/drawing/2014/main" id="{F28C465A-5915-43E0-BDCF-F5560A577AEC}"/>
              </a:ext>
            </a:extLst>
          </p:cNvPr>
          <p:cNvSpPr/>
          <p:nvPr/>
        </p:nvSpPr>
        <p:spPr>
          <a:xfrm>
            <a:off x="4999181" y="3045011"/>
            <a:ext cx="3051126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3" name="Forma Livre: Forma 72">
            <a:extLst>
              <a:ext uri="{FF2B5EF4-FFF2-40B4-BE49-F238E27FC236}">
                <a16:creationId xmlns:a16="http://schemas.microsoft.com/office/drawing/2014/main" id="{3E600A98-AF28-47FD-8771-C32E59757E82}"/>
              </a:ext>
            </a:extLst>
          </p:cNvPr>
          <p:cNvSpPr/>
          <p:nvPr/>
        </p:nvSpPr>
        <p:spPr>
          <a:xfrm>
            <a:off x="489098" y="3045011"/>
            <a:ext cx="4423144" cy="491456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2" name="Forma Livre: Forma 61">
            <a:extLst>
              <a:ext uri="{FF2B5EF4-FFF2-40B4-BE49-F238E27FC236}">
                <a16:creationId xmlns:a16="http://schemas.microsoft.com/office/drawing/2014/main" id="{DBA4BC98-D6E3-482A-A6A0-471BE9D22745}"/>
              </a:ext>
            </a:extLst>
          </p:cNvPr>
          <p:cNvSpPr/>
          <p:nvPr/>
        </p:nvSpPr>
        <p:spPr>
          <a:xfrm>
            <a:off x="8146000" y="1972197"/>
            <a:ext cx="3408828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1" name="Forma Livre: Forma 60">
            <a:extLst>
              <a:ext uri="{FF2B5EF4-FFF2-40B4-BE49-F238E27FC236}">
                <a16:creationId xmlns:a16="http://schemas.microsoft.com/office/drawing/2014/main" id="{CAA2C023-3131-48B7-BC6A-F34237E6345F}"/>
              </a:ext>
            </a:extLst>
          </p:cNvPr>
          <p:cNvSpPr/>
          <p:nvPr/>
        </p:nvSpPr>
        <p:spPr>
          <a:xfrm>
            <a:off x="5007935" y="1972197"/>
            <a:ext cx="3042372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9B4A5A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CE70B6B6-2638-4359-934B-E3C1D3BA0EAE}"/>
              </a:ext>
            </a:extLst>
          </p:cNvPr>
          <p:cNvSpPr txBox="1"/>
          <p:nvPr/>
        </p:nvSpPr>
        <p:spPr>
          <a:xfrm>
            <a:off x="2571046" y="292746"/>
            <a:ext cx="7014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60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Comparação VLT x BRT</a:t>
            </a:r>
            <a:endParaRPr lang="pt-BR" sz="71400" b="0" spc="-150" dirty="0">
              <a:solidFill>
                <a:srgbClr val="283272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40B4E02-EBA4-4254-B091-37785978A324}"/>
              </a:ext>
            </a:extLst>
          </p:cNvPr>
          <p:cNvSpPr txBox="1"/>
          <p:nvPr/>
        </p:nvSpPr>
        <p:spPr>
          <a:xfrm>
            <a:off x="489097" y="2532306"/>
            <a:ext cx="4962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Implantação de Ciclovia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36AF2FF-CF54-457D-801A-DEAF223F3E9D}"/>
              </a:ext>
            </a:extLst>
          </p:cNvPr>
          <p:cNvSpPr txBox="1"/>
          <p:nvPr/>
        </p:nvSpPr>
        <p:spPr>
          <a:xfrm>
            <a:off x="489097" y="3093124"/>
            <a:ext cx="208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Ruídos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7DFF3C1-08DE-4E08-A504-D7B40A3E2303}"/>
              </a:ext>
            </a:extLst>
          </p:cNvPr>
          <p:cNvSpPr txBox="1"/>
          <p:nvPr/>
        </p:nvSpPr>
        <p:spPr>
          <a:xfrm>
            <a:off x="485971" y="3693939"/>
            <a:ext cx="4905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Terminais Climatizados</a:t>
            </a:r>
            <a:endParaRPr lang="pt-BR" b="1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34C376D-AE96-451C-ABD0-087BD3CB73CA}"/>
              </a:ext>
            </a:extLst>
          </p:cNvPr>
          <p:cNvSpPr txBox="1"/>
          <p:nvPr/>
        </p:nvSpPr>
        <p:spPr>
          <a:xfrm>
            <a:off x="489108" y="4298951"/>
            <a:ext cx="3720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Climatização dos veículos</a:t>
            </a:r>
            <a:endParaRPr lang="pt-BR" b="1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86DF9DC-AE03-4A15-BA8F-DF86D5C324D5}"/>
              </a:ext>
            </a:extLst>
          </p:cNvPr>
          <p:cNvSpPr txBox="1"/>
          <p:nvPr/>
        </p:nvSpPr>
        <p:spPr>
          <a:xfrm>
            <a:off x="485972" y="4908094"/>
            <a:ext cx="3723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Acessibilidade</a:t>
            </a:r>
            <a:endParaRPr lang="pt-BR" b="1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5A194E6-2415-4A2C-A52C-F036F183D6AA}"/>
              </a:ext>
            </a:extLst>
          </p:cNvPr>
          <p:cNvSpPr txBox="1"/>
          <p:nvPr/>
        </p:nvSpPr>
        <p:spPr>
          <a:xfrm>
            <a:off x="5007935" y="2534454"/>
            <a:ext cx="3042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chemeClr val="accent6">
                    <a:lumMod val="75000"/>
                  </a:schemeClr>
                </a:solidFill>
                <a:effectLst/>
              </a:rPr>
              <a:t>Possível (Av. CPA)</a:t>
            </a:r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4EEF5D5-6369-4F72-985B-0EC105E14EA8}"/>
              </a:ext>
            </a:extLst>
          </p:cNvPr>
          <p:cNvSpPr txBox="1"/>
          <p:nvPr/>
        </p:nvSpPr>
        <p:spPr>
          <a:xfrm>
            <a:off x="5922506" y="3093124"/>
            <a:ext cx="1204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Baixo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539FBC3-635E-43BB-93A9-16B6751DF160}"/>
              </a:ext>
            </a:extLst>
          </p:cNvPr>
          <p:cNvSpPr txBox="1"/>
          <p:nvPr/>
        </p:nvSpPr>
        <p:spPr>
          <a:xfrm>
            <a:off x="5308146" y="4298951"/>
            <a:ext cx="2433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Sim</a:t>
            </a:r>
            <a:endParaRPr lang="pt-BR" b="1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F2BDBD-5687-4CA9-BF1B-36A35BAFDD63}"/>
              </a:ext>
            </a:extLst>
          </p:cNvPr>
          <p:cNvSpPr txBox="1"/>
          <p:nvPr/>
        </p:nvSpPr>
        <p:spPr>
          <a:xfrm>
            <a:off x="5380334" y="4908094"/>
            <a:ext cx="2288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Sim</a:t>
            </a:r>
          </a:p>
        </p:txBody>
      </p:sp>
      <p:sp>
        <p:nvSpPr>
          <p:cNvPr id="35" name="Forma Livre: Forma 34">
            <a:extLst>
              <a:ext uri="{FF2B5EF4-FFF2-40B4-BE49-F238E27FC236}">
                <a16:creationId xmlns:a16="http://schemas.microsoft.com/office/drawing/2014/main" id="{DC54A60A-DE13-4325-810A-E94AC367C897}"/>
              </a:ext>
            </a:extLst>
          </p:cNvPr>
          <p:cNvSpPr/>
          <p:nvPr/>
        </p:nvSpPr>
        <p:spPr>
          <a:xfrm>
            <a:off x="489097" y="1972197"/>
            <a:ext cx="4423145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425E5EA-DB87-4C4A-AA30-8B355EEC1FFE}"/>
              </a:ext>
            </a:extLst>
          </p:cNvPr>
          <p:cNvSpPr txBox="1"/>
          <p:nvPr/>
        </p:nvSpPr>
        <p:spPr>
          <a:xfrm>
            <a:off x="1796942" y="2002074"/>
            <a:ext cx="1335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baseline="0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ATRIBUTOS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35014C3A-A730-40B4-87B6-E239862D3B6F}"/>
              </a:ext>
            </a:extLst>
          </p:cNvPr>
          <p:cNvSpPr txBox="1"/>
          <p:nvPr/>
        </p:nvSpPr>
        <p:spPr>
          <a:xfrm>
            <a:off x="6239907" y="2002074"/>
            <a:ext cx="578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BRT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C1C025-F367-4AFD-862D-C22EE38D3C73}"/>
              </a:ext>
            </a:extLst>
          </p:cNvPr>
          <p:cNvSpPr txBox="1"/>
          <p:nvPr/>
        </p:nvSpPr>
        <p:spPr>
          <a:xfrm>
            <a:off x="9585082" y="2002074"/>
            <a:ext cx="544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VLT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FCB287D2-ED86-4D43-AA87-6CA383874362}"/>
              </a:ext>
            </a:extLst>
          </p:cNvPr>
          <p:cNvSpPr txBox="1"/>
          <p:nvPr/>
        </p:nvSpPr>
        <p:spPr>
          <a:xfrm>
            <a:off x="8665144" y="2565158"/>
            <a:ext cx="2105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pt-BR" b="1" dirty="0">
                <a:solidFill>
                  <a:srgbClr val="C00000"/>
                </a:solidFill>
              </a:rPr>
              <a:t>Impossível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437E3149-E844-4D46-8A88-6E24CFB23CC3}"/>
              </a:ext>
            </a:extLst>
          </p:cNvPr>
          <p:cNvSpPr txBox="1"/>
          <p:nvPr/>
        </p:nvSpPr>
        <p:spPr>
          <a:xfrm>
            <a:off x="9421855" y="3093124"/>
            <a:ext cx="881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Baixo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D323EA1-3A2C-4108-9E75-F4BAA34AACA0}"/>
              </a:ext>
            </a:extLst>
          </p:cNvPr>
          <p:cNvSpPr txBox="1"/>
          <p:nvPr/>
        </p:nvSpPr>
        <p:spPr>
          <a:xfrm>
            <a:off x="5308146" y="3695269"/>
            <a:ext cx="2433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0000"/>
                </a:solidFill>
              </a:rPr>
              <a:t>Sim</a:t>
            </a:r>
            <a:endParaRPr lang="pt-BR" b="1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89376F6-577C-49E2-8CEF-970A86F48B08}"/>
              </a:ext>
            </a:extLst>
          </p:cNvPr>
          <p:cNvSpPr txBox="1"/>
          <p:nvPr/>
        </p:nvSpPr>
        <p:spPr>
          <a:xfrm>
            <a:off x="8376554" y="3700099"/>
            <a:ext cx="2971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Sim</a:t>
            </a:r>
            <a:endParaRPr lang="pt-BR" b="1" dirty="0"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E9B648D-92AB-41D2-A222-E3D9DBF89CCE}"/>
              </a:ext>
            </a:extLst>
          </p:cNvPr>
          <p:cNvSpPr txBox="1"/>
          <p:nvPr/>
        </p:nvSpPr>
        <p:spPr>
          <a:xfrm>
            <a:off x="8376554" y="4331140"/>
            <a:ext cx="2971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Sim</a:t>
            </a:r>
            <a:endParaRPr lang="pt-BR" b="1" dirty="0"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3D8242D-9AA2-4B6A-8A9D-9FCD691E2412}"/>
              </a:ext>
            </a:extLst>
          </p:cNvPr>
          <p:cNvSpPr txBox="1"/>
          <p:nvPr/>
        </p:nvSpPr>
        <p:spPr>
          <a:xfrm>
            <a:off x="8376554" y="4908094"/>
            <a:ext cx="2971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Sim</a:t>
            </a:r>
            <a:endParaRPr lang="pt-BR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5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A1FDFF-D1E5-4B48-AEBB-B62A973DC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7" r="930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AFD97B68-F2A5-4C09-BED7-DA0F6C73DBD7}"/>
              </a:ext>
            </a:extLst>
          </p:cNvPr>
          <p:cNvGrpSpPr/>
          <p:nvPr/>
        </p:nvGrpSpPr>
        <p:grpSpPr>
          <a:xfrm rot="5400000">
            <a:off x="-2315110" y="3175773"/>
            <a:ext cx="4997219" cy="506454"/>
            <a:chOff x="0" y="1883259"/>
            <a:chExt cx="5622266" cy="3089825"/>
          </a:xfrm>
        </p:grpSpPr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0214E169-C712-4F5B-B599-0B70F177664B}"/>
                </a:ext>
              </a:extLst>
            </p:cNvPr>
            <p:cNvSpPr/>
            <p:nvPr/>
          </p:nvSpPr>
          <p:spPr>
            <a:xfrm rot="5400000">
              <a:off x="-1243234" y="3252788"/>
              <a:ext cx="3086530" cy="350772"/>
            </a:xfrm>
            <a:custGeom>
              <a:avLst/>
              <a:gdLst>
                <a:gd name="connsiteX0" fmla="*/ 480 w 3328964"/>
                <a:gd name="connsiteY0" fmla="*/ 81 h 1202242"/>
                <a:gd name="connsiteX1" fmla="*/ 3329445 w 3328964"/>
                <a:gd name="connsiteY1" fmla="*/ 81 h 1202242"/>
                <a:gd name="connsiteX2" fmla="*/ 3329445 w 3328964"/>
                <a:gd name="connsiteY2" fmla="*/ 1202324 h 1202242"/>
                <a:gd name="connsiteX3" fmla="*/ 480 w 3328964"/>
                <a:gd name="connsiteY3" fmla="*/ 1202324 h 120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8964" h="1202242">
                  <a:moveTo>
                    <a:pt x="480" y="81"/>
                  </a:moveTo>
                  <a:lnTo>
                    <a:pt x="3329445" y="81"/>
                  </a:lnTo>
                  <a:lnTo>
                    <a:pt x="3329445" y="1202324"/>
                  </a:lnTo>
                  <a:lnTo>
                    <a:pt x="480" y="1202324"/>
                  </a:lnTo>
                  <a:close/>
                </a:path>
              </a:pathLst>
            </a:custGeom>
            <a:solidFill>
              <a:srgbClr val="DC603C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F42089C9-ADC5-4A1C-9DC1-A8DDA11BFF57}"/>
                </a:ext>
              </a:extLst>
            </p:cNvPr>
            <p:cNvSpPr/>
            <p:nvPr/>
          </p:nvSpPr>
          <p:spPr>
            <a:xfrm rot="10800000">
              <a:off x="0" y="1884906"/>
              <a:ext cx="124642" cy="3086530"/>
            </a:xfrm>
            <a:custGeom>
              <a:avLst/>
              <a:gdLst>
                <a:gd name="connsiteX0" fmla="*/ 665 w 1232963"/>
                <a:gd name="connsiteY0" fmla="*/ 0 h 3086533"/>
                <a:gd name="connsiteX1" fmla="*/ 1233629 w 1232963"/>
                <a:gd name="connsiteY1" fmla="*/ 0 h 3086533"/>
                <a:gd name="connsiteX2" fmla="*/ 1233629 w 1232963"/>
                <a:gd name="connsiteY2" fmla="*/ 3086534 h 3086533"/>
                <a:gd name="connsiteX3" fmla="*/ 665 w 1232963"/>
                <a:gd name="connsiteY3" fmla="*/ 3086534 h 3086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963" h="3086533">
                  <a:moveTo>
                    <a:pt x="665" y="0"/>
                  </a:moveTo>
                  <a:lnTo>
                    <a:pt x="1233629" y="0"/>
                  </a:lnTo>
                  <a:lnTo>
                    <a:pt x="1233629" y="3086534"/>
                  </a:lnTo>
                  <a:lnTo>
                    <a:pt x="665" y="3086534"/>
                  </a:lnTo>
                  <a:close/>
                </a:path>
              </a:pathLst>
            </a:custGeom>
            <a:solidFill>
              <a:srgbClr val="EC6631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63038BFD-827D-4F76-B881-FF076B4779A4}"/>
                </a:ext>
              </a:extLst>
            </p:cNvPr>
            <p:cNvSpPr/>
            <p:nvPr/>
          </p:nvSpPr>
          <p:spPr>
            <a:xfrm rot="10800000">
              <a:off x="379959" y="1883260"/>
              <a:ext cx="461967" cy="3089823"/>
            </a:xfrm>
            <a:custGeom>
              <a:avLst/>
              <a:gdLst>
                <a:gd name="connsiteX0" fmla="*/ 459 w 1283815"/>
                <a:gd name="connsiteY0" fmla="*/ 0 h 3089821"/>
                <a:gd name="connsiteX1" fmla="*/ 1284274 w 1283815"/>
                <a:gd name="connsiteY1" fmla="*/ 0 h 3089821"/>
                <a:gd name="connsiteX2" fmla="*/ 1284274 w 1283815"/>
                <a:gd name="connsiteY2" fmla="*/ 3089821 h 3089821"/>
                <a:gd name="connsiteX3" fmla="*/ 459 w 1283815"/>
                <a:gd name="connsiteY3" fmla="*/ 3089821 h 30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3815" h="3089821">
                  <a:moveTo>
                    <a:pt x="459" y="0"/>
                  </a:moveTo>
                  <a:lnTo>
                    <a:pt x="1284274" y="0"/>
                  </a:lnTo>
                  <a:lnTo>
                    <a:pt x="1284274" y="3089821"/>
                  </a:lnTo>
                  <a:lnTo>
                    <a:pt x="459" y="3089821"/>
                  </a:lnTo>
                  <a:close/>
                </a:path>
              </a:pathLst>
            </a:custGeom>
            <a:solidFill>
              <a:srgbClr val="BC554D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E51D5F45-57C6-40B5-A316-A8F1E05278CE}"/>
                </a:ext>
              </a:extLst>
            </p:cNvPr>
            <p:cNvSpPr/>
            <p:nvPr/>
          </p:nvSpPr>
          <p:spPr>
            <a:xfrm rot="10800000">
              <a:off x="1804558" y="1884906"/>
              <a:ext cx="642206" cy="3086533"/>
            </a:xfrm>
            <a:custGeom>
              <a:avLst/>
              <a:gdLst>
                <a:gd name="connsiteX0" fmla="*/ 221 w 919462"/>
                <a:gd name="connsiteY0" fmla="*/ 0 h 3086533"/>
                <a:gd name="connsiteX1" fmla="*/ 919683 w 919462"/>
                <a:gd name="connsiteY1" fmla="*/ 0 h 3086533"/>
                <a:gd name="connsiteX2" fmla="*/ 919683 w 919462"/>
                <a:gd name="connsiteY2" fmla="*/ 3086534 h 3086533"/>
                <a:gd name="connsiteX3" fmla="*/ 221 w 919462"/>
                <a:gd name="connsiteY3" fmla="*/ 3086534 h 3086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462" h="3086533">
                  <a:moveTo>
                    <a:pt x="221" y="0"/>
                  </a:moveTo>
                  <a:lnTo>
                    <a:pt x="919683" y="0"/>
                  </a:lnTo>
                  <a:lnTo>
                    <a:pt x="919683" y="3086534"/>
                  </a:lnTo>
                  <a:lnTo>
                    <a:pt x="221" y="3086534"/>
                  </a:lnTo>
                  <a:close/>
                </a:path>
              </a:pathLst>
            </a:custGeom>
            <a:solidFill>
              <a:srgbClr val="653D68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2BD1E5D7-16B0-413D-A0BB-68CCEE1F0126}"/>
                </a:ext>
              </a:extLst>
            </p:cNvPr>
            <p:cNvSpPr/>
            <p:nvPr/>
          </p:nvSpPr>
          <p:spPr>
            <a:xfrm rot="10800000">
              <a:off x="2446001" y="1884906"/>
              <a:ext cx="752145" cy="3086533"/>
            </a:xfrm>
            <a:custGeom>
              <a:avLst/>
              <a:gdLst>
                <a:gd name="connsiteX0" fmla="*/ 148 w 919462"/>
                <a:gd name="connsiteY0" fmla="*/ 0 h 3086533"/>
                <a:gd name="connsiteX1" fmla="*/ 919610 w 919462"/>
                <a:gd name="connsiteY1" fmla="*/ 0 h 3086533"/>
                <a:gd name="connsiteX2" fmla="*/ 919610 w 919462"/>
                <a:gd name="connsiteY2" fmla="*/ 3086534 h 3086533"/>
                <a:gd name="connsiteX3" fmla="*/ 148 w 919462"/>
                <a:gd name="connsiteY3" fmla="*/ 3086534 h 3086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462" h="3086533">
                  <a:moveTo>
                    <a:pt x="148" y="0"/>
                  </a:moveTo>
                  <a:lnTo>
                    <a:pt x="919610" y="0"/>
                  </a:lnTo>
                  <a:lnTo>
                    <a:pt x="919610" y="3086534"/>
                  </a:lnTo>
                  <a:lnTo>
                    <a:pt x="148" y="3086534"/>
                  </a:lnTo>
                  <a:close/>
                </a:path>
              </a:pathLst>
            </a:custGeom>
            <a:solidFill>
              <a:srgbClr val="52396C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F2B30CA5-0191-4978-B116-7E38B9051AD0}"/>
                </a:ext>
              </a:extLst>
            </p:cNvPr>
            <p:cNvSpPr/>
            <p:nvPr/>
          </p:nvSpPr>
          <p:spPr>
            <a:xfrm rot="10800000">
              <a:off x="3196954" y="1883262"/>
              <a:ext cx="1009609" cy="3089821"/>
            </a:xfrm>
            <a:custGeom>
              <a:avLst/>
              <a:gdLst>
                <a:gd name="connsiteX0" fmla="*/ 74 w 926851"/>
                <a:gd name="connsiteY0" fmla="*/ 0 h 3089821"/>
                <a:gd name="connsiteX1" fmla="*/ 926926 w 926851"/>
                <a:gd name="connsiteY1" fmla="*/ 0 h 3089821"/>
                <a:gd name="connsiteX2" fmla="*/ 926926 w 926851"/>
                <a:gd name="connsiteY2" fmla="*/ 3089821 h 3089821"/>
                <a:gd name="connsiteX3" fmla="*/ 74 w 926851"/>
                <a:gd name="connsiteY3" fmla="*/ 3089821 h 30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851" h="3089821">
                  <a:moveTo>
                    <a:pt x="74" y="0"/>
                  </a:moveTo>
                  <a:lnTo>
                    <a:pt x="926926" y="0"/>
                  </a:lnTo>
                  <a:lnTo>
                    <a:pt x="926926" y="3089821"/>
                  </a:lnTo>
                  <a:lnTo>
                    <a:pt x="74" y="3089821"/>
                  </a:lnTo>
                  <a:close/>
                </a:path>
              </a:pathLst>
            </a:custGeom>
            <a:solidFill>
              <a:srgbClr val="3F356F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71CEE469-0977-401B-8277-EFC35CA36361}"/>
                </a:ext>
              </a:extLst>
            </p:cNvPr>
            <p:cNvSpPr/>
            <p:nvPr/>
          </p:nvSpPr>
          <p:spPr>
            <a:xfrm rot="10800000">
              <a:off x="1258105" y="1884905"/>
              <a:ext cx="579989" cy="3086534"/>
            </a:xfrm>
            <a:custGeom>
              <a:avLst/>
              <a:gdLst>
                <a:gd name="connsiteX0" fmla="*/ 294 w 914326"/>
                <a:gd name="connsiteY0" fmla="*/ 0 h 3089821"/>
                <a:gd name="connsiteX1" fmla="*/ 914621 w 914326"/>
                <a:gd name="connsiteY1" fmla="*/ 0 h 3089821"/>
                <a:gd name="connsiteX2" fmla="*/ 914621 w 914326"/>
                <a:gd name="connsiteY2" fmla="*/ 3089821 h 3089821"/>
                <a:gd name="connsiteX3" fmla="*/ 294 w 914326"/>
                <a:gd name="connsiteY3" fmla="*/ 3089821 h 30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326" h="3089821">
                  <a:moveTo>
                    <a:pt x="294" y="0"/>
                  </a:moveTo>
                  <a:lnTo>
                    <a:pt x="914621" y="0"/>
                  </a:lnTo>
                  <a:lnTo>
                    <a:pt x="914621" y="3089821"/>
                  </a:lnTo>
                  <a:lnTo>
                    <a:pt x="294" y="3089821"/>
                  </a:lnTo>
                  <a:close/>
                </a:path>
              </a:pathLst>
            </a:custGeom>
            <a:solidFill>
              <a:srgbClr val="774164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078517C3-1FA7-42FE-9C85-CA6E77540EA7}"/>
                </a:ext>
              </a:extLst>
            </p:cNvPr>
            <p:cNvSpPr/>
            <p:nvPr/>
          </p:nvSpPr>
          <p:spPr>
            <a:xfrm rot="10800000">
              <a:off x="796139" y="1883259"/>
              <a:ext cx="461964" cy="3089825"/>
            </a:xfrm>
            <a:custGeom>
              <a:avLst/>
              <a:gdLst>
                <a:gd name="connsiteX0" fmla="*/ 367 w 1157625"/>
                <a:gd name="connsiteY0" fmla="*/ 0 h 3086533"/>
                <a:gd name="connsiteX1" fmla="*/ 1157993 w 1157625"/>
                <a:gd name="connsiteY1" fmla="*/ 0 h 3086533"/>
                <a:gd name="connsiteX2" fmla="*/ 1157993 w 1157625"/>
                <a:gd name="connsiteY2" fmla="*/ 3086534 h 3086533"/>
                <a:gd name="connsiteX3" fmla="*/ 367 w 1157625"/>
                <a:gd name="connsiteY3" fmla="*/ 3086534 h 3086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7625" h="3086533">
                  <a:moveTo>
                    <a:pt x="367" y="0"/>
                  </a:moveTo>
                  <a:lnTo>
                    <a:pt x="1157993" y="0"/>
                  </a:lnTo>
                  <a:lnTo>
                    <a:pt x="1157993" y="3086534"/>
                  </a:lnTo>
                  <a:lnTo>
                    <a:pt x="367" y="3086534"/>
                  </a:lnTo>
                  <a:close/>
                </a:path>
              </a:pathLst>
            </a:custGeom>
            <a:solidFill>
              <a:srgbClr val="AB4F54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5383B5C7-4437-47CB-9764-ABCC7FE5C7E1}"/>
                </a:ext>
              </a:extLst>
            </p:cNvPr>
            <p:cNvSpPr/>
            <p:nvPr/>
          </p:nvSpPr>
          <p:spPr>
            <a:xfrm rot="10800000">
              <a:off x="4206564" y="1884906"/>
              <a:ext cx="1415702" cy="3086533"/>
            </a:xfrm>
            <a:custGeom>
              <a:avLst/>
              <a:gdLst>
                <a:gd name="connsiteX0" fmla="*/ 0 w 932175"/>
                <a:gd name="connsiteY0" fmla="*/ 0 h 3086533"/>
                <a:gd name="connsiteX1" fmla="*/ 932175 w 932175"/>
                <a:gd name="connsiteY1" fmla="*/ 0 h 3086533"/>
                <a:gd name="connsiteX2" fmla="*/ 932175 w 932175"/>
                <a:gd name="connsiteY2" fmla="*/ 3086534 h 3086533"/>
                <a:gd name="connsiteX3" fmla="*/ 0 w 932175"/>
                <a:gd name="connsiteY3" fmla="*/ 3086534 h 3086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175" h="3086533">
                  <a:moveTo>
                    <a:pt x="0" y="0"/>
                  </a:moveTo>
                  <a:lnTo>
                    <a:pt x="932175" y="0"/>
                  </a:lnTo>
                  <a:lnTo>
                    <a:pt x="932175" y="3086534"/>
                  </a:lnTo>
                  <a:lnTo>
                    <a:pt x="0" y="3086534"/>
                  </a:lnTo>
                  <a:close/>
                </a:path>
              </a:pathLst>
            </a:custGeom>
            <a:solidFill>
              <a:srgbClr val="293272"/>
            </a:solidFill>
            <a:ln w="12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54180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BFFEBA54-5C8E-48C0-A0ED-6D5A1BE64E7A}"/>
              </a:ext>
            </a:extLst>
          </p:cNvPr>
          <p:cNvGrpSpPr/>
          <p:nvPr/>
        </p:nvGrpSpPr>
        <p:grpSpPr>
          <a:xfrm>
            <a:off x="1844568" y="421236"/>
            <a:ext cx="8393267" cy="5845214"/>
            <a:chOff x="1844568" y="421236"/>
            <a:chExt cx="8393267" cy="5845214"/>
          </a:xfrm>
        </p:grpSpPr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6004D7AC-0D3C-406A-9F78-CEEE6DE373FB}"/>
                </a:ext>
              </a:extLst>
            </p:cNvPr>
            <p:cNvGrpSpPr/>
            <p:nvPr/>
          </p:nvGrpSpPr>
          <p:grpSpPr>
            <a:xfrm>
              <a:off x="1844569" y="421264"/>
              <a:ext cx="1912592" cy="3093042"/>
              <a:chOff x="1" y="0"/>
              <a:chExt cx="3523128" cy="6858000"/>
            </a:xfrm>
          </p:grpSpPr>
          <p:sp>
            <p:nvSpPr>
              <p:cNvPr id="54" name="Retângulo 53">
                <a:extLst>
                  <a:ext uri="{FF2B5EF4-FFF2-40B4-BE49-F238E27FC236}">
                    <a16:creationId xmlns:a16="http://schemas.microsoft.com/office/drawing/2014/main" id="{AD57FB8C-E3BD-4F02-9ADC-C9287CF0AD81}"/>
                  </a:ext>
                </a:extLst>
              </p:cNvPr>
              <p:cNvSpPr/>
              <p:nvPr/>
            </p:nvSpPr>
            <p:spPr>
              <a:xfrm>
                <a:off x="394448" y="0"/>
                <a:ext cx="407898" cy="6858000"/>
              </a:xfrm>
              <a:prstGeom prst="rect">
                <a:avLst/>
              </a:prstGeom>
              <a:solidFill>
                <a:srgbClr val="DC60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7" name="Retângulo 56">
                <a:extLst>
                  <a:ext uri="{FF2B5EF4-FFF2-40B4-BE49-F238E27FC236}">
                    <a16:creationId xmlns:a16="http://schemas.microsoft.com/office/drawing/2014/main" id="{C614C598-69D0-4977-A469-3B9C3CA9C26A}"/>
                  </a:ext>
                </a:extLst>
              </p:cNvPr>
              <p:cNvSpPr/>
              <p:nvPr/>
            </p:nvSpPr>
            <p:spPr>
              <a:xfrm>
                <a:off x="1" y="0"/>
                <a:ext cx="407898" cy="6858000"/>
              </a:xfrm>
              <a:prstGeom prst="rect">
                <a:avLst/>
              </a:prstGeom>
              <a:solidFill>
                <a:srgbClr val="EC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8" name="Retângulo 57">
                <a:extLst>
                  <a:ext uri="{FF2B5EF4-FFF2-40B4-BE49-F238E27FC236}">
                    <a16:creationId xmlns:a16="http://schemas.microsoft.com/office/drawing/2014/main" id="{9DC42760-E1AB-4835-BCCA-E28C1AA21B29}"/>
                  </a:ext>
                </a:extLst>
              </p:cNvPr>
              <p:cNvSpPr/>
              <p:nvPr/>
            </p:nvSpPr>
            <p:spPr>
              <a:xfrm>
                <a:off x="788895" y="0"/>
                <a:ext cx="407898" cy="6858000"/>
              </a:xfrm>
              <a:prstGeom prst="rect">
                <a:avLst/>
              </a:prstGeom>
              <a:solidFill>
                <a:srgbClr val="BC55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9" name="Retângulo 58">
                <a:extLst>
                  <a:ext uri="{FF2B5EF4-FFF2-40B4-BE49-F238E27FC236}">
                    <a16:creationId xmlns:a16="http://schemas.microsoft.com/office/drawing/2014/main" id="{FBC370B6-2AFA-43D5-BEB0-360BCE969661}"/>
                  </a:ext>
                </a:extLst>
              </p:cNvPr>
              <p:cNvSpPr/>
              <p:nvPr/>
            </p:nvSpPr>
            <p:spPr>
              <a:xfrm>
                <a:off x="1183342" y="0"/>
                <a:ext cx="407898" cy="6858000"/>
              </a:xfrm>
              <a:prstGeom prst="rect">
                <a:avLst/>
              </a:prstGeom>
              <a:solidFill>
                <a:srgbClr val="AB4F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0" name="Retângulo 59">
                <a:extLst>
                  <a:ext uri="{FF2B5EF4-FFF2-40B4-BE49-F238E27FC236}">
                    <a16:creationId xmlns:a16="http://schemas.microsoft.com/office/drawing/2014/main" id="{5B5606B0-A697-41E6-B26A-C8693A311E85}"/>
                  </a:ext>
                </a:extLst>
              </p:cNvPr>
              <p:cNvSpPr/>
              <p:nvPr/>
            </p:nvSpPr>
            <p:spPr>
              <a:xfrm>
                <a:off x="1577789" y="0"/>
                <a:ext cx="407898" cy="6858000"/>
              </a:xfrm>
              <a:prstGeom prst="rect">
                <a:avLst/>
              </a:prstGeom>
              <a:solidFill>
                <a:srgbClr val="7741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3" name="Retângulo 62">
                <a:extLst>
                  <a:ext uri="{FF2B5EF4-FFF2-40B4-BE49-F238E27FC236}">
                    <a16:creationId xmlns:a16="http://schemas.microsoft.com/office/drawing/2014/main" id="{116D2F90-6872-4EB8-ACBD-615FD9F16356}"/>
                  </a:ext>
                </a:extLst>
              </p:cNvPr>
              <p:cNvSpPr/>
              <p:nvPr/>
            </p:nvSpPr>
            <p:spPr>
              <a:xfrm>
                <a:off x="1972236" y="0"/>
                <a:ext cx="407898" cy="6858000"/>
              </a:xfrm>
              <a:prstGeom prst="rect">
                <a:avLst/>
              </a:prstGeom>
              <a:solidFill>
                <a:srgbClr val="653D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4" name="Retângulo 63">
                <a:extLst>
                  <a:ext uri="{FF2B5EF4-FFF2-40B4-BE49-F238E27FC236}">
                    <a16:creationId xmlns:a16="http://schemas.microsoft.com/office/drawing/2014/main" id="{24E6349C-B911-4A4C-8974-0C3EB1A86CA8}"/>
                  </a:ext>
                </a:extLst>
              </p:cNvPr>
              <p:cNvSpPr/>
              <p:nvPr/>
            </p:nvSpPr>
            <p:spPr>
              <a:xfrm>
                <a:off x="2346510" y="0"/>
                <a:ext cx="407898" cy="6858000"/>
              </a:xfrm>
              <a:prstGeom prst="rect">
                <a:avLst/>
              </a:prstGeom>
              <a:solidFill>
                <a:srgbClr val="52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65" name="Retângulo 64">
                <a:extLst>
                  <a:ext uri="{FF2B5EF4-FFF2-40B4-BE49-F238E27FC236}">
                    <a16:creationId xmlns:a16="http://schemas.microsoft.com/office/drawing/2014/main" id="{81097CFF-875C-4C39-8AF3-5E6EF248A7CB}"/>
                  </a:ext>
                </a:extLst>
              </p:cNvPr>
              <p:cNvSpPr/>
              <p:nvPr/>
            </p:nvSpPr>
            <p:spPr>
              <a:xfrm>
                <a:off x="2720784" y="0"/>
                <a:ext cx="407898" cy="6858000"/>
              </a:xfrm>
              <a:prstGeom prst="rect">
                <a:avLst/>
              </a:prstGeom>
              <a:solidFill>
                <a:srgbClr val="3F35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66" name="Retângulo 65">
                <a:extLst>
                  <a:ext uri="{FF2B5EF4-FFF2-40B4-BE49-F238E27FC236}">
                    <a16:creationId xmlns:a16="http://schemas.microsoft.com/office/drawing/2014/main" id="{DE9A38B2-D672-4021-A0B9-153F5734C42C}"/>
                  </a:ext>
                </a:extLst>
              </p:cNvPr>
              <p:cNvSpPr/>
              <p:nvPr/>
            </p:nvSpPr>
            <p:spPr>
              <a:xfrm>
                <a:off x="3115231" y="0"/>
                <a:ext cx="407898" cy="6858000"/>
              </a:xfrm>
              <a:prstGeom prst="rect">
                <a:avLst/>
              </a:prstGeom>
              <a:solidFill>
                <a:srgbClr val="2932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79415EC3-7580-40AD-ADDE-8D10AFFE3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18" r="11423" b="2952"/>
            <a:stretch/>
          </p:blipFill>
          <p:spPr>
            <a:xfrm>
              <a:off x="3753951" y="421236"/>
              <a:ext cx="6481869" cy="3106351"/>
            </a:xfrm>
            <a:prstGeom prst="rect">
              <a:avLst/>
            </a:prstGeom>
          </p:spPr>
        </p:pic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AD88737E-1995-4C79-A424-FE746616D4A4}"/>
                </a:ext>
              </a:extLst>
            </p:cNvPr>
            <p:cNvGrpSpPr/>
            <p:nvPr/>
          </p:nvGrpSpPr>
          <p:grpSpPr>
            <a:xfrm rot="10800000">
              <a:off x="8729383" y="3521808"/>
              <a:ext cx="1508452" cy="2744641"/>
              <a:chOff x="1" y="0"/>
              <a:chExt cx="3523128" cy="6858000"/>
            </a:xfrm>
          </p:grpSpPr>
          <p:sp>
            <p:nvSpPr>
              <p:cNvPr id="68" name="Retângulo 67">
                <a:extLst>
                  <a:ext uri="{FF2B5EF4-FFF2-40B4-BE49-F238E27FC236}">
                    <a16:creationId xmlns:a16="http://schemas.microsoft.com/office/drawing/2014/main" id="{300BFCEB-952F-499B-805C-8FDA9776710F}"/>
                  </a:ext>
                </a:extLst>
              </p:cNvPr>
              <p:cNvSpPr/>
              <p:nvPr/>
            </p:nvSpPr>
            <p:spPr>
              <a:xfrm>
                <a:off x="394448" y="0"/>
                <a:ext cx="407898" cy="6858000"/>
              </a:xfrm>
              <a:prstGeom prst="rect">
                <a:avLst/>
              </a:prstGeom>
              <a:solidFill>
                <a:srgbClr val="DC60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9" name="Retângulo 68">
                <a:extLst>
                  <a:ext uri="{FF2B5EF4-FFF2-40B4-BE49-F238E27FC236}">
                    <a16:creationId xmlns:a16="http://schemas.microsoft.com/office/drawing/2014/main" id="{46A18119-210D-4A72-943E-6C5AF9525B2B}"/>
                  </a:ext>
                </a:extLst>
              </p:cNvPr>
              <p:cNvSpPr/>
              <p:nvPr/>
            </p:nvSpPr>
            <p:spPr>
              <a:xfrm>
                <a:off x="1" y="0"/>
                <a:ext cx="407898" cy="6858000"/>
              </a:xfrm>
              <a:prstGeom prst="rect">
                <a:avLst/>
              </a:prstGeom>
              <a:solidFill>
                <a:srgbClr val="EC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0" name="Retângulo 69">
                <a:extLst>
                  <a:ext uri="{FF2B5EF4-FFF2-40B4-BE49-F238E27FC236}">
                    <a16:creationId xmlns:a16="http://schemas.microsoft.com/office/drawing/2014/main" id="{377B15CD-0617-4777-88E4-F9CF0F84753B}"/>
                  </a:ext>
                </a:extLst>
              </p:cNvPr>
              <p:cNvSpPr/>
              <p:nvPr/>
            </p:nvSpPr>
            <p:spPr>
              <a:xfrm>
                <a:off x="788895" y="0"/>
                <a:ext cx="407898" cy="6858000"/>
              </a:xfrm>
              <a:prstGeom prst="rect">
                <a:avLst/>
              </a:prstGeom>
              <a:solidFill>
                <a:srgbClr val="BC55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4" name="Retângulo 73">
                <a:extLst>
                  <a:ext uri="{FF2B5EF4-FFF2-40B4-BE49-F238E27FC236}">
                    <a16:creationId xmlns:a16="http://schemas.microsoft.com/office/drawing/2014/main" id="{07395188-9FB0-47BF-B147-0BB58EDC1F8C}"/>
                  </a:ext>
                </a:extLst>
              </p:cNvPr>
              <p:cNvSpPr/>
              <p:nvPr/>
            </p:nvSpPr>
            <p:spPr>
              <a:xfrm>
                <a:off x="1183342" y="0"/>
                <a:ext cx="407898" cy="6858000"/>
              </a:xfrm>
              <a:prstGeom prst="rect">
                <a:avLst/>
              </a:prstGeom>
              <a:solidFill>
                <a:srgbClr val="AB4F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5" name="Retângulo 74">
                <a:extLst>
                  <a:ext uri="{FF2B5EF4-FFF2-40B4-BE49-F238E27FC236}">
                    <a16:creationId xmlns:a16="http://schemas.microsoft.com/office/drawing/2014/main" id="{6CA88DF4-C512-408F-B1DC-9DEEA715104C}"/>
                  </a:ext>
                </a:extLst>
              </p:cNvPr>
              <p:cNvSpPr/>
              <p:nvPr/>
            </p:nvSpPr>
            <p:spPr>
              <a:xfrm>
                <a:off x="1577789" y="0"/>
                <a:ext cx="407898" cy="6858000"/>
              </a:xfrm>
              <a:prstGeom prst="rect">
                <a:avLst/>
              </a:prstGeom>
              <a:solidFill>
                <a:srgbClr val="7741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6" name="Retângulo 75">
                <a:extLst>
                  <a:ext uri="{FF2B5EF4-FFF2-40B4-BE49-F238E27FC236}">
                    <a16:creationId xmlns:a16="http://schemas.microsoft.com/office/drawing/2014/main" id="{3FF22A23-7019-4805-B86A-5472DA69B9E5}"/>
                  </a:ext>
                </a:extLst>
              </p:cNvPr>
              <p:cNvSpPr/>
              <p:nvPr/>
            </p:nvSpPr>
            <p:spPr>
              <a:xfrm>
                <a:off x="1972236" y="0"/>
                <a:ext cx="407898" cy="6858000"/>
              </a:xfrm>
              <a:prstGeom prst="rect">
                <a:avLst/>
              </a:prstGeom>
              <a:solidFill>
                <a:srgbClr val="653D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7" name="Retângulo 76">
                <a:extLst>
                  <a:ext uri="{FF2B5EF4-FFF2-40B4-BE49-F238E27FC236}">
                    <a16:creationId xmlns:a16="http://schemas.microsoft.com/office/drawing/2014/main" id="{A56FE02E-18EC-40C8-ABEB-950AD0DDC31A}"/>
                  </a:ext>
                </a:extLst>
              </p:cNvPr>
              <p:cNvSpPr/>
              <p:nvPr/>
            </p:nvSpPr>
            <p:spPr>
              <a:xfrm>
                <a:off x="2346510" y="0"/>
                <a:ext cx="407898" cy="6858000"/>
              </a:xfrm>
              <a:prstGeom prst="rect">
                <a:avLst/>
              </a:prstGeom>
              <a:solidFill>
                <a:srgbClr val="5239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78" name="Retângulo 77">
                <a:extLst>
                  <a:ext uri="{FF2B5EF4-FFF2-40B4-BE49-F238E27FC236}">
                    <a16:creationId xmlns:a16="http://schemas.microsoft.com/office/drawing/2014/main" id="{9FBE2D94-3FA4-4856-A92B-B3999CAA497E}"/>
                  </a:ext>
                </a:extLst>
              </p:cNvPr>
              <p:cNvSpPr/>
              <p:nvPr/>
            </p:nvSpPr>
            <p:spPr>
              <a:xfrm>
                <a:off x="2720784" y="0"/>
                <a:ext cx="407898" cy="6858000"/>
              </a:xfrm>
              <a:prstGeom prst="rect">
                <a:avLst/>
              </a:prstGeom>
              <a:solidFill>
                <a:srgbClr val="3F35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79" name="Retângulo 78">
                <a:extLst>
                  <a:ext uri="{FF2B5EF4-FFF2-40B4-BE49-F238E27FC236}">
                    <a16:creationId xmlns:a16="http://schemas.microsoft.com/office/drawing/2014/main" id="{57A12029-23E3-47E0-B022-EC9A2BB69D87}"/>
                  </a:ext>
                </a:extLst>
              </p:cNvPr>
              <p:cNvSpPr/>
              <p:nvPr/>
            </p:nvSpPr>
            <p:spPr>
              <a:xfrm>
                <a:off x="3115231" y="0"/>
                <a:ext cx="407898" cy="6858000"/>
              </a:xfrm>
              <a:prstGeom prst="rect">
                <a:avLst/>
              </a:prstGeom>
              <a:solidFill>
                <a:srgbClr val="2932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8770B964-DF0A-45FF-9AE9-034CECC47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27195" r="661" b="6249"/>
            <a:stretch/>
          </p:blipFill>
          <p:spPr>
            <a:xfrm>
              <a:off x="1844568" y="3521808"/>
              <a:ext cx="6886829" cy="27446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43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orma Livre: Forma 70">
            <a:extLst>
              <a:ext uri="{FF2B5EF4-FFF2-40B4-BE49-F238E27FC236}">
                <a16:creationId xmlns:a16="http://schemas.microsoft.com/office/drawing/2014/main" id="{99197A14-FD4D-4CA8-BC7C-919E096DE6B0}"/>
              </a:ext>
            </a:extLst>
          </p:cNvPr>
          <p:cNvSpPr/>
          <p:nvPr/>
        </p:nvSpPr>
        <p:spPr>
          <a:xfrm>
            <a:off x="6582361" y="3656766"/>
            <a:ext cx="4430206" cy="2430134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3" name="Forma Livre: Forma 72">
            <a:extLst>
              <a:ext uri="{FF2B5EF4-FFF2-40B4-BE49-F238E27FC236}">
                <a16:creationId xmlns:a16="http://schemas.microsoft.com/office/drawing/2014/main" id="{3E600A98-AF28-47FD-8771-C32E59757E82}"/>
              </a:ext>
            </a:extLst>
          </p:cNvPr>
          <p:cNvSpPr/>
          <p:nvPr/>
        </p:nvSpPr>
        <p:spPr>
          <a:xfrm>
            <a:off x="1092989" y="3656767"/>
            <a:ext cx="5003012" cy="2430134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>
              <a:alpha val="30000"/>
            </a:srgbClr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2" name="Forma Livre: Forma 61">
            <a:extLst>
              <a:ext uri="{FF2B5EF4-FFF2-40B4-BE49-F238E27FC236}">
                <a16:creationId xmlns:a16="http://schemas.microsoft.com/office/drawing/2014/main" id="{DBA4BC98-D6E3-482A-A6A0-471BE9D22745}"/>
              </a:ext>
            </a:extLst>
          </p:cNvPr>
          <p:cNvSpPr/>
          <p:nvPr/>
        </p:nvSpPr>
        <p:spPr>
          <a:xfrm>
            <a:off x="6582361" y="1814931"/>
            <a:ext cx="4430206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3F356F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CE70B6B6-2638-4359-934B-E3C1D3BA0EAE}"/>
              </a:ext>
            </a:extLst>
          </p:cNvPr>
          <p:cNvSpPr txBox="1"/>
          <p:nvPr/>
        </p:nvSpPr>
        <p:spPr>
          <a:xfrm>
            <a:off x="3594492" y="331863"/>
            <a:ext cx="5286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60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Próximos  passos</a:t>
            </a:r>
            <a:endParaRPr lang="pt-BR" sz="71400" b="0" spc="-150" dirty="0">
              <a:solidFill>
                <a:srgbClr val="283272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36AF2FF-CF54-457D-801A-DEAF223F3E9D}"/>
              </a:ext>
            </a:extLst>
          </p:cNvPr>
          <p:cNvSpPr txBox="1"/>
          <p:nvPr/>
        </p:nvSpPr>
        <p:spPr>
          <a:xfrm>
            <a:off x="1304784" y="2457950"/>
            <a:ext cx="44294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u="none" strike="noStrike" dirty="0">
                <a:solidFill>
                  <a:srgbClr val="000000"/>
                </a:solidFill>
                <a:effectLst/>
              </a:rPr>
              <a:t>Solicitação de autorização do Ministério do Desenvolvimento Regional e do Conselho Curador do FGTS para alteração do objeto. </a:t>
            </a:r>
            <a:endParaRPr lang="pt-BR" dirty="0"/>
          </a:p>
        </p:txBody>
      </p:sp>
      <p:sp>
        <p:nvSpPr>
          <p:cNvPr id="35" name="Forma Livre: Forma 34">
            <a:extLst>
              <a:ext uri="{FF2B5EF4-FFF2-40B4-BE49-F238E27FC236}">
                <a16:creationId xmlns:a16="http://schemas.microsoft.com/office/drawing/2014/main" id="{DC54A60A-DE13-4325-810A-E94AC367C897}"/>
              </a:ext>
            </a:extLst>
          </p:cNvPr>
          <p:cNvSpPr/>
          <p:nvPr/>
        </p:nvSpPr>
        <p:spPr>
          <a:xfrm>
            <a:off x="1092989" y="1814931"/>
            <a:ext cx="5003012" cy="367532"/>
          </a:xfrm>
          <a:custGeom>
            <a:avLst/>
            <a:gdLst>
              <a:gd name="connsiteX0" fmla="*/ 610 w 1596653"/>
              <a:gd name="connsiteY0" fmla="*/ 0 h 367532"/>
              <a:gd name="connsiteX1" fmla="*/ 1597263 w 1596653"/>
              <a:gd name="connsiteY1" fmla="*/ 0 h 367532"/>
              <a:gd name="connsiteX2" fmla="*/ 1597263 w 1596653"/>
              <a:gd name="connsiteY2" fmla="*/ 367532 h 367532"/>
              <a:gd name="connsiteX3" fmla="*/ 610 w 1596653"/>
              <a:gd name="connsiteY3" fmla="*/ 367532 h 36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653" h="367532">
                <a:moveTo>
                  <a:pt x="610" y="0"/>
                </a:moveTo>
                <a:lnTo>
                  <a:pt x="1597263" y="0"/>
                </a:lnTo>
                <a:lnTo>
                  <a:pt x="1597263" y="367532"/>
                </a:lnTo>
                <a:lnTo>
                  <a:pt x="610" y="367532"/>
                </a:lnTo>
                <a:close/>
              </a:path>
            </a:pathLst>
          </a:custGeom>
          <a:solidFill>
            <a:srgbClr val="EC6631"/>
          </a:solidFill>
          <a:ln w="6022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425E5EA-DB87-4C4A-AA30-8B355EEC1FFE}"/>
              </a:ext>
            </a:extLst>
          </p:cNvPr>
          <p:cNvSpPr txBox="1"/>
          <p:nvPr/>
        </p:nvSpPr>
        <p:spPr>
          <a:xfrm>
            <a:off x="3025326" y="1844808"/>
            <a:ext cx="1216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spc="158" dirty="0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AÇÃO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7C1C025-F367-4AFD-862D-C22EE38D3C73}"/>
              </a:ext>
            </a:extLst>
          </p:cNvPr>
          <p:cNvSpPr txBox="1"/>
          <p:nvPr/>
        </p:nvSpPr>
        <p:spPr>
          <a:xfrm>
            <a:off x="8622613" y="1844808"/>
            <a:ext cx="76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 spc="158"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FASE</a:t>
            </a:r>
            <a:endParaRPr lang="pt-BR" sz="1400" b="1" spc="158" baseline="0" dirty="0">
              <a:solidFill>
                <a:srgbClr val="FFFFFF"/>
              </a:solidFill>
              <a:latin typeface="Calibri"/>
              <a:cs typeface="Calibri"/>
              <a:sym typeface="Calibri"/>
              <a:rtl val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E7E1AA6-144E-4310-A478-30CBF7678E06}"/>
              </a:ext>
            </a:extLst>
          </p:cNvPr>
          <p:cNvSpPr txBox="1"/>
          <p:nvPr/>
        </p:nvSpPr>
        <p:spPr>
          <a:xfrm>
            <a:off x="6915478" y="2596449"/>
            <a:ext cx="3930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dirty="0">
                <a:solidFill>
                  <a:srgbClr val="000000"/>
                </a:solidFill>
                <a:effectLst/>
              </a:rPr>
              <a:t>Protocolo em 18/12/2020 no Ministério do Desenvolvimento Regional</a:t>
            </a:r>
            <a:endParaRPr lang="pt-BR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CD2E918-541E-4E73-9317-5C2A06235827}"/>
              </a:ext>
            </a:extLst>
          </p:cNvPr>
          <p:cNvSpPr txBox="1"/>
          <p:nvPr/>
        </p:nvSpPr>
        <p:spPr>
          <a:xfrm>
            <a:off x="1304784" y="3978421"/>
            <a:ext cx="46578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Propositura de Ação em face do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Consórcio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 e empresas que o integram  para condená-las à indenização dos danos causados ao Estado (R$ 676.810.339,31) e também pedido de liminar para obrigá-las a retirar os trens, mediante oferecimento de garantia pelas empresas.</a:t>
            </a:r>
            <a:endParaRPr lang="pt-BR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C6E52F2F-7C17-4B41-86C0-AE29749BAEAC}"/>
              </a:ext>
            </a:extLst>
          </p:cNvPr>
          <p:cNvSpPr txBox="1"/>
          <p:nvPr/>
        </p:nvSpPr>
        <p:spPr>
          <a:xfrm>
            <a:off x="6915478" y="4532417"/>
            <a:ext cx="3930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dirty="0">
                <a:solidFill>
                  <a:srgbClr val="000000"/>
                </a:solidFill>
                <a:effectLst/>
              </a:rPr>
              <a:t>Protocolo em 21/12/2020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886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4">
            <a:extLst>
              <a:ext uri="{FF2B5EF4-FFF2-40B4-BE49-F238E27FC236}">
                <a16:creationId xmlns:a16="http://schemas.microsoft.com/office/drawing/2014/main" id="{79420EC8-83DE-43B3-9A49-CFD3635543EE}"/>
              </a:ext>
            </a:extLst>
          </p:cNvPr>
          <p:cNvSpPr txBox="1"/>
          <p:nvPr/>
        </p:nvSpPr>
        <p:spPr>
          <a:xfrm>
            <a:off x="6620540" y="2467807"/>
            <a:ext cx="5034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9600" b="1" i="0" u="none" strike="noStrike" spc="-150" dirty="0">
                <a:solidFill>
                  <a:srgbClr val="283272"/>
                </a:solidFill>
                <a:effectLst/>
                <a:cs typeface="Arial" panose="020B0604020202020204" pitchFamily="34" charset="0"/>
              </a:rPr>
              <a:t>Obrigado</a:t>
            </a:r>
            <a:r>
              <a:rPr lang="pt-BR" sz="9600" b="1" i="0" u="none" strike="noStrike" spc="-150" dirty="0">
                <a:solidFill>
                  <a:srgbClr val="EC6631"/>
                </a:solidFill>
                <a:effectLst/>
                <a:cs typeface="Arial" panose="020B0604020202020204" pitchFamily="34" charset="0"/>
              </a:rPr>
              <a:t>.</a:t>
            </a:r>
            <a:endParaRPr lang="pt-BR" sz="177700" b="0" spc="-150" dirty="0">
              <a:solidFill>
                <a:srgbClr val="EC6631"/>
              </a:solidFill>
              <a:effectLst/>
              <a:cs typeface="Arial" panose="020B0604020202020204" pitchFamily="34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23102FB-C9DC-443C-A478-024DA1D1A2DD}"/>
              </a:ext>
            </a:extLst>
          </p:cNvPr>
          <p:cNvGrpSpPr/>
          <p:nvPr/>
        </p:nvGrpSpPr>
        <p:grpSpPr>
          <a:xfrm>
            <a:off x="0" y="1707726"/>
            <a:ext cx="4087905" cy="3086530"/>
            <a:chOff x="1" y="0"/>
            <a:chExt cx="3523128" cy="6858000"/>
          </a:xfrm>
        </p:grpSpPr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2963D360-9ECA-4FBD-B783-4A82CACA66BF}"/>
                </a:ext>
              </a:extLst>
            </p:cNvPr>
            <p:cNvSpPr/>
            <p:nvPr/>
          </p:nvSpPr>
          <p:spPr>
            <a:xfrm>
              <a:off x="394448" y="0"/>
              <a:ext cx="407898" cy="6858000"/>
            </a:xfrm>
            <a:prstGeom prst="rect">
              <a:avLst/>
            </a:prstGeom>
            <a:solidFill>
              <a:srgbClr val="DC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49648840-AA00-4D1D-B70F-AB1737E53C77}"/>
                </a:ext>
              </a:extLst>
            </p:cNvPr>
            <p:cNvSpPr/>
            <p:nvPr/>
          </p:nvSpPr>
          <p:spPr>
            <a:xfrm>
              <a:off x="1" y="0"/>
              <a:ext cx="407898" cy="6858000"/>
            </a:xfrm>
            <a:prstGeom prst="rect">
              <a:avLst/>
            </a:prstGeom>
            <a:solidFill>
              <a:srgbClr val="EC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B7D5AAD5-F26E-4CB6-9673-48997F25D5F6}"/>
                </a:ext>
              </a:extLst>
            </p:cNvPr>
            <p:cNvSpPr/>
            <p:nvPr/>
          </p:nvSpPr>
          <p:spPr>
            <a:xfrm>
              <a:off x="788895" y="0"/>
              <a:ext cx="407898" cy="6858000"/>
            </a:xfrm>
            <a:prstGeom prst="rect">
              <a:avLst/>
            </a:prstGeom>
            <a:solidFill>
              <a:srgbClr val="BC5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FA4FAEAE-8E5E-409F-A807-8DB126133B24}"/>
                </a:ext>
              </a:extLst>
            </p:cNvPr>
            <p:cNvSpPr/>
            <p:nvPr/>
          </p:nvSpPr>
          <p:spPr>
            <a:xfrm>
              <a:off x="1183342" y="0"/>
              <a:ext cx="407898" cy="6858000"/>
            </a:xfrm>
            <a:prstGeom prst="rect">
              <a:avLst/>
            </a:prstGeom>
            <a:solidFill>
              <a:srgbClr val="AB4F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5077B499-D804-466B-98E4-1B69BA4E1039}"/>
                </a:ext>
              </a:extLst>
            </p:cNvPr>
            <p:cNvSpPr/>
            <p:nvPr/>
          </p:nvSpPr>
          <p:spPr>
            <a:xfrm>
              <a:off x="1577789" y="0"/>
              <a:ext cx="407898" cy="6858000"/>
            </a:xfrm>
            <a:prstGeom prst="rect">
              <a:avLst/>
            </a:prstGeom>
            <a:solidFill>
              <a:srgbClr val="7741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11C68117-C109-4891-BFD5-E7C9F72F8A3F}"/>
                </a:ext>
              </a:extLst>
            </p:cNvPr>
            <p:cNvSpPr/>
            <p:nvPr/>
          </p:nvSpPr>
          <p:spPr>
            <a:xfrm>
              <a:off x="1972236" y="0"/>
              <a:ext cx="407898" cy="6858000"/>
            </a:xfrm>
            <a:prstGeom prst="rect">
              <a:avLst/>
            </a:prstGeom>
            <a:solidFill>
              <a:srgbClr val="653D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92A86447-72DB-4672-AC59-C38299B0C0E1}"/>
                </a:ext>
              </a:extLst>
            </p:cNvPr>
            <p:cNvSpPr/>
            <p:nvPr/>
          </p:nvSpPr>
          <p:spPr>
            <a:xfrm>
              <a:off x="2346510" y="0"/>
              <a:ext cx="407898" cy="6858000"/>
            </a:xfrm>
            <a:prstGeom prst="rect">
              <a:avLst/>
            </a:prstGeom>
            <a:solidFill>
              <a:srgbClr val="523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6D2F304-DE90-4BB2-9917-7CCAD3CC8AE4}"/>
                </a:ext>
              </a:extLst>
            </p:cNvPr>
            <p:cNvSpPr/>
            <p:nvPr/>
          </p:nvSpPr>
          <p:spPr>
            <a:xfrm>
              <a:off x="2720784" y="0"/>
              <a:ext cx="407898" cy="6858000"/>
            </a:xfrm>
            <a:prstGeom prst="rect">
              <a:avLst/>
            </a:prstGeom>
            <a:solidFill>
              <a:srgbClr val="3F35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7B067E3E-BEFF-41ED-9EC0-4BD8584C687B}"/>
                </a:ext>
              </a:extLst>
            </p:cNvPr>
            <p:cNvSpPr/>
            <p:nvPr/>
          </p:nvSpPr>
          <p:spPr>
            <a:xfrm>
              <a:off x="3115231" y="0"/>
              <a:ext cx="407898" cy="6858000"/>
            </a:xfrm>
            <a:prstGeom prst="rect">
              <a:avLst/>
            </a:prstGeom>
            <a:solidFill>
              <a:srgbClr val="29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20" name="Gráfico 19">
            <a:extLst>
              <a:ext uri="{FF2B5EF4-FFF2-40B4-BE49-F238E27FC236}">
                <a16:creationId xmlns:a16="http://schemas.microsoft.com/office/drawing/2014/main" id="{9F39728A-5A4B-4AD9-9A57-8551638D6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7022" y="2730950"/>
            <a:ext cx="2661882" cy="109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0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393</Words>
  <Application>Microsoft Office PowerPoint</Application>
  <PresentationFormat>Widescreen</PresentationFormat>
  <Paragraphs>100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Leonardo Vinícius de Araújo Campos</dc:creator>
  <cp:lastModifiedBy>Leonardo Vinícius de Araújo Campos</cp:lastModifiedBy>
  <cp:revision>38</cp:revision>
  <dcterms:created xsi:type="dcterms:W3CDTF">2016-10-24T07:18:46Z</dcterms:created>
  <dcterms:modified xsi:type="dcterms:W3CDTF">2020-12-21T19:19:13Z</dcterms:modified>
</cp:coreProperties>
</file>